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5"/>
  </p:notesMasterIdLst>
  <p:handoutMasterIdLst>
    <p:handoutMasterId r:id="rId66"/>
  </p:handoutMasterIdLst>
  <p:sldIdLst>
    <p:sldId id="300" r:id="rId5"/>
    <p:sldId id="257" r:id="rId6"/>
    <p:sldId id="347" r:id="rId7"/>
    <p:sldId id="360" r:id="rId8"/>
    <p:sldId id="361" r:id="rId9"/>
    <p:sldId id="357" r:id="rId10"/>
    <p:sldId id="271" r:id="rId11"/>
    <p:sldId id="317" r:id="rId12"/>
    <p:sldId id="362" r:id="rId13"/>
    <p:sldId id="279" r:id="rId14"/>
    <p:sldId id="272" r:id="rId15"/>
    <p:sldId id="363" r:id="rId16"/>
    <p:sldId id="364" r:id="rId17"/>
    <p:sldId id="365" r:id="rId18"/>
    <p:sldId id="366" r:id="rId19"/>
    <p:sldId id="367" r:id="rId20"/>
    <p:sldId id="368" r:id="rId21"/>
    <p:sldId id="287" r:id="rId22"/>
    <p:sldId id="349" r:id="rId23"/>
    <p:sldId id="266" r:id="rId24"/>
    <p:sldId id="313" r:id="rId25"/>
    <p:sldId id="338" r:id="rId26"/>
    <p:sldId id="337" r:id="rId27"/>
    <p:sldId id="277" r:id="rId28"/>
    <p:sldId id="329" r:id="rId29"/>
    <p:sldId id="330" r:id="rId30"/>
    <p:sldId id="331" r:id="rId31"/>
    <p:sldId id="339" r:id="rId32"/>
    <p:sldId id="343" r:id="rId33"/>
    <p:sldId id="341" r:id="rId34"/>
    <p:sldId id="342" r:id="rId35"/>
    <p:sldId id="340" r:id="rId36"/>
    <p:sldId id="344" r:id="rId37"/>
    <p:sldId id="345" r:id="rId38"/>
    <p:sldId id="332" r:id="rId39"/>
    <p:sldId id="263" r:id="rId40"/>
    <p:sldId id="316" r:id="rId41"/>
    <p:sldId id="323" r:id="rId42"/>
    <p:sldId id="260" r:id="rId43"/>
    <p:sldId id="304" r:id="rId44"/>
    <p:sldId id="292" r:id="rId45"/>
    <p:sldId id="334" r:id="rId46"/>
    <p:sldId id="335" r:id="rId47"/>
    <p:sldId id="325" r:id="rId48"/>
    <p:sldId id="326" r:id="rId49"/>
    <p:sldId id="327" r:id="rId50"/>
    <p:sldId id="328" r:id="rId51"/>
    <p:sldId id="333" r:id="rId52"/>
    <p:sldId id="336" r:id="rId53"/>
    <p:sldId id="348" r:id="rId54"/>
    <p:sldId id="353" r:id="rId55"/>
    <p:sldId id="352" r:id="rId56"/>
    <p:sldId id="369" r:id="rId57"/>
    <p:sldId id="372" r:id="rId58"/>
    <p:sldId id="373" r:id="rId59"/>
    <p:sldId id="346" r:id="rId60"/>
    <p:sldId id="370" r:id="rId61"/>
    <p:sldId id="350" r:id="rId62"/>
    <p:sldId id="351" r:id="rId63"/>
    <p:sldId id="371" r:id="rId6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8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B96FD-6E9D-41CA-9E25-1EB3BB32FDD2}" v="9" dt="2024-11-18T19:45:17.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94660"/>
  </p:normalViewPr>
  <p:slideViewPr>
    <p:cSldViewPr>
      <p:cViewPr varScale="1">
        <p:scale>
          <a:sx n="60" d="100"/>
          <a:sy n="60" d="100"/>
        </p:scale>
        <p:origin x="1308" y="4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eman James: H&amp;F" userId="f8bc62e1-3000-4350-9a2d-55b65b792fab" providerId="ADAL" clId="{298B96FD-6E9D-41CA-9E25-1EB3BB32FDD2}"/>
    <pc:docChg chg="custSel addSld delSld modSld">
      <pc:chgData name="Bateman James: H&amp;F" userId="f8bc62e1-3000-4350-9a2d-55b65b792fab" providerId="ADAL" clId="{298B96FD-6E9D-41CA-9E25-1EB3BB32FDD2}" dt="2024-11-18T19:52:49.232" v="909" actId="1076"/>
      <pc:docMkLst>
        <pc:docMk/>
      </pc:docMkLst>
      <pc:sldChg chg="modSp mod">
        <pc:chgData name="Bateman James: H&amp;F" userId="f8bc62e1-3000-4350-9a2d-55b65b792fab" providerId="ADAL" clId="{298B96FD-6E9D-41CA-9E25-1EB3BB32FDD2}" dt="2024-11-18T19:52:01.399" v="906" actId="2711"/>
        <pc:sldMkLst>
          <pc:docMk/>
          <pc:sldMk cId="1445790916" sldId="257"/>
        </pc:sldMkLst>
        <pc:spChg chg="mod">
          <ac:chgData name="Bateman James: H&amp;F" userId="f8bc62e1-3000-4350-9a2d-55b65b792fab" providerId="ADAL" clId="{298B96FD-6E9D-41CA-9E25-1EB3BB32FDD2}" dt="2024-11-18T19:52:01.399" v="906" actId="2711"/>
          <ac:spMkLst>
            <pc:docMk/>
            <pc:sldMk cId="1445790916" sldId="257"/>
            <ac:spMk id="3" creationId="{A6BF4393-7463-359C-8F98-A2FFA1AA127B}"/>
          </ac:spMkLst>
        </pc:spChg>
      </pc:sldChg>
      <pc:sldChg chg="modSp add del">
        <pc:chgData name="Bateman James: H&amp;F" userId="f8bc62e1-3000-4350-9a2d-55b65b792fab" providerId="ADAL" clId="{298B96FD-6E9D-41CA-9E25-1EB3BB32FDD2}" dt="2024-11-11T11:25:07.205" v="4" actId="47"/>
        <pc:sldMkLst>
          <pc:docMk/>
          <pc:sldMk cId="443263905" sldId="262"/>
        </pc:sldMkLst>
        <pc:graphicFrameChg chg="mod">
          <ac:chgData name="Bateman James: H&amp;F" userId="f8bc62e1-3000-4350-9a2d-55b65b792fab" providerId="ADAL" clId="{298B96FD-6E9D-41CA-9E25-1EB3BB32FDD2}" dt="2024-11-11T11:24:46.557" v="3"/>
          <ac:graphicFrameMkLst>
            <pc:docMk/>
            <pc:sldMk cId="443263905" sldId="262"/>
            <ac:graphicFrameMk id="3" creationId="{38CE1C71-588A-403C-C3C1-D4786E812A05}"/>
          </ac:graphicFrameMkLst>
        </pc:graphicFrameChg>
      </pc:sldChg>
      <pc:sldChg chg="modSp add mod">
        <pc:chgData name="Bateman James: H&amp;F" userId="f8bc62e1-3000-4350-9a2d-55b65b792fab" providerId="ADAL" clId="{298B96FD-6E9D-41CA-9E25-1EB3BB32FDD2}" dt="2024-11-11T11:39:57.596" v="164" actId="14100"/>
        <pc:sldMkLst>
          <pc:docMk/>
          <pc:sldMk cId="4069788542" sldId="271"/>
        </pc:sldMkLst>
        <pc:spChg chg="mod">
          <ac:chgData name="Bateman James: H&amp;F" userId="f8bc62e1-3000-4350-9a2d-55b65b792fab" providerId="ADAL" clId="{298B96FD-6E9D-41CA-9E25-1EB3BB32FDD2}" dt="2024-11-11T11:39:57.596" v="164" actId="14100"/>
          <ac:spMkLst>
            <pc:docMk/>
            <pc:sldMk cId="4069788542" sldId="271"/>
            <ac:spMk id="2" creationId="{FF6FE01E-DB1A-7ED9-F1EB-60D405FD7AD3}"/>
          </ac:spMkLst>
        </pc:spChg>
      </pc:sldChg>
      <pc:sldChg chg="modSp add mod modClrScheme chgLayout">
        <pc:chgData name="Bateman James: H&amp;F" userId="f8bc62e1-3000-4350-9a2d-55b65b792fab" providerId="ADAL" clId="{298B96FD-6E9D-41CA-9E25-1EB3BB32FDD2}" dt="2024-11-11T11:32:28.908" v="83" actId="14100"/>
        <pc:sldMkLst>
          <pc:docMk/>
          <pc:sldMk cId="1797691062" sldId="272"/>
        </pc:sldMkLst>
        <pc:spChg chg="mod ord">
          <ac:chgData name="Bateman James: H&amp;F" userId="f8bc62e1-3000-4350-9a2d-55b65b792fab" providerId="ADAL" clId="{298B96FD-6E9D-41CA-9E25-1EB3BB32FDD2}" dt="2024-11-11T11:31:37.027" v="73" actId="1076"/>
          <ac:spMkLst>
            <pc:docMk/>
            <pc:sldMk cId="1797691062" sldId="272"/>
            <ac:spMk id="2" creationId="{D4C6410E-041A-EFF3-52A3-C90AC7C99243}"/>
          </ac:spMkLst>
        </pc:spChg>
        <pc:spChg chg="mod">
          <ac:chgData name="Bateman James: H&amp;F" userId="f8bc62e1-3000-4350-9a2d-55b65b792fab" providerId="ADAL" clId="{298B96FD-6E9D-41CA-9E25-1EB3BB32FDD2}" dt="2024-11-11T11:31:58.773" v="77" actId="14100"/>
          <ac:spMkLst>
            <pc:docMk/>
            <pc:sldMk cId="1797691062" sldId="272"/>
            <ac:spMk id="7" creationId="{61B63781-5E97-0DE9-C816-342C68C93475}"/>
          </ac:spMkLst>
        </pc:spChg>
        <pc:spChg chg="mod">
          <ac:chgData name="Bateman James: H&amp;F" userId="f8bc62e1-3000-4350-9a2d-55b65b792fab" providerId="ADAL" clId="{298B96FD-6E9D-41CA-9E25-1EB3BB32FDD2}" dt="2024-11-11T11:32:02.893" v="78" actId="1076"/>
          <ac:spMkLst>
            <pc:docMk/>
            <pc:sldMk cId="1797691062" sldId="272"/>
            <ac:spMk id="8" creationId="{B49C1A2D-8EE8-C51A-146C-1E2D71C9B035}"/>
          </ac:spMkLst>
        </pc:spChg>
        <pc:spChg chg="mod">
          <ac:chgData name="Bateman James: H&amp;F" userId="f8bc62e1-3000-4350-9a2d-55b65b792fab" providerId="ADAL" clId="{298B96FD-6E9D-41CA-9E25-1EB3BB32FDD2}" dt="2024-11-11T11:32:15.319" v="80" actId="255"/>
          <ac:spMkLst>
            <pc:docMk/>
            <pc:sldMk cId="1797691062" sldId="272"/>
            <ac:spMk id="10" creationId="{88A1E9BF-0C36-C1ED-6391-C92CCDCA86A2}"/>
          </ac:spMkLst>
        </pc:spChg>
        <pc:spChg chg="mod">
          <ac:chgData name="Bateman James: H&amp;F" userId="f8bc62e1-3000-4350-9a2d-55b65b792fab" providerId="ADAL" clId="{298B96FD-6E9D-41CA-9E25-1EB3BB32FDD2}" dt="2024-11-11T11:32:28.908" v="83" actId="14100"/>
          <ac:spMkLst>
            <pc:docMk/>
            <pc:sldMk cId="1797691062" sldId="272"/>
            <ac:spMk id="12" creationId="{E8E46344-A34B-725D-BFB7-074AE77C6FDE}"/>
          </ac:spMkLst>
        </pc:spChg>
      </pc:sldChg>
      <pc:sldChg chg="add del">
        <pc:chgData name="Bateman James: H&amp;F" userId="f8bc62e1-3000-4350-9a2d-55b65b792fab" providerId="ADAL" clId="{298B96FD-6E9D-41CA-9E25-1EB3BB32FDD2}" dt="2024-11-11T11:34:05.562" v="102" actId="47"/>
        <pc:sldMkLst>
          <pc:docMk/>
          <pc:sldMk cId="1427044834" sldId="273"/>
        </pc:sldMkLst>
      </pc:sldChg>
      <pc:sldChg chg="modSp add mod modClrScheme chgLayout">
        <pc:chgData name="Bateman James: H&amp;F" userId="f8bc62e1-3000-4350-9a2d-55b65b792fab" providerId="ADAL" clId="{298B96FD-6E9D-41CA-9E25-1EB3BB32FDD2}" dt="2024-11-11T11:31:24.716" v="71" actId="255"/>
        <pc:sldMkLst>
          <pc:docMk/>
          <pc:sldMk cId="2198827923" sldId="279"/>
        </pc:sldMkLst>
        <pc:spChg chg="mod ord">
          <ac:chgData name="Bateman James: H&amp;F" userId="f8bc62e1-3000-4350-9a2d-55b65b792fab" providerId="ADAL" clId="{298B96FD-6E9D-41CA-9E25-1EB3BB32FDD2}" dt="2024-11-11T11:30:52.046" v="64" actId="1076"/>
          <ac:spMkLst>
            <pc:docMk/>
            <pc:sldMk cId="2198827923" sldId="279"/>
            <ac:spMk id="2" creationId="{FA3CFCF0-4401-F1CE-3EC8-140C40558DE5}"/>
          </ac:spMkLst>
        </pc:spChg>
        <pc:spChg chg="mod">
          <ac:chgData name="Bateman James: H&amp;F" userId="f8bc62e1-3000-4350-9a2d-55b65b792fab" providerId="ADAL" clId="{298B96FD-6E9D-41CA-9E25-1EB3BB32FDD2}" dt="2024-11-11T11:31:24.716" v="71" actId="255"/>
          <ac:spMkLst>
            <pc:docMk/>
            <pc:sldMk cId="2198827923" sldId="279"/>
            <ac:spMk id="6" creationId="{0C656205-0982-205E-CBCD-FE37095409C4}"/>
          </ac:spMkLst>
        </pc:spChg>
        <pc:spChg chg="mod">
          <ac:chgData name="Bateman James: H&amp;F" userId="f8bc62e1-3000-4350-9a2d-55b65b792fab" providerId="ADAL" clId="{298B96FD-6E9D-41CA-9E25-1EB3BB32FDD2}" dt="2024-11-11T11:31:17.028" v="69" actId="255"/>
          <ac:spMkLst>
            <pc:docMk/>
            <pc:sldMk cId="2198827923" sldId="279"/>
            <ac:spMk id="8" creationId="{E8570AE1-309C-D62D-FCE0-B685FA294DD7}"/>
          </ac:spMkLst>
        </pc:spChg>
      </pc:sldChg>
      <pc:sldChg chg="modSp add del mod modClrScheme chgLayout">
        <pc:chgData name="Bateman James: H&amp;F" userId="f8bc62e1-3000-4350-9a2d-55b65b792fab" providerId="ADAL" clId="{298B96FD-6E9D-41CA-9E25-1EB3BB32FDD2}" dt="2024-11-11T11:30:29.491" v="62" actId="47"/>
        <pc:sldMkLst>
          <pc:docMk/>
          <pc:sldMk cId="572860885" sldId="283"/>
        </pc:sldMkLst>
        <pc:spChg chg="mod ord">
          <ac:chgData name="Bateman James: H&amp;F" userId="f8bc62e1-3000-4350-9a2d-55b65b792fab" providerId="ADAL" clId="{298B96FD-6E9D-41CA-9E25-1EB3BB32FDD2}" dt="2024-11-11T11:29:37.934" v="54" actId="700"/>
          <ac:spMkLst>
            <pc:docMk/>
            <pc:sldMk cId="572860885" sldId="283"/>
            <ac:spMk id="2" creationId="{B3432E6E-D765-7B86-E5D8-6EBBC64E64F2}"/>
          </ac:spMkLst>
        </pc:spChg>
      </pc:sldChg>
      <pc:sldChg chg="add del">
        <pc:chgData name="Bateman James: H&amp;F" userId="f8bc62e1-3000-4350-9a2d-55b65b792fab" providerId="ADAL" clId="{298B96FD-6E9D-41CA-9E25-1EB3BB32FDD2}" dt="2024-11-11T11:37:19.113" v="143" actId="47"/>
        <pc:sldMkLst>
          <pc:docMk/>
          <pc:sldMk cId="309379591" sldId="285"/>
        </pc:sldMkLst>
      </pc:sldChg>
      <pc:sldChg chg="modSp add mod">
        <pc:chgData name="Bateman James: H&amp;F" userId="f8bc62e1-3000-4350-9a2d-55b65b792fab" providerId="ADAL" clId="{298B96FD-6E9D-41CA-9E25-1EB3BB32FDD2}" dt="2024-11-11T11:37:37.071" v="145" actId="1076"/>
        <pc:sldMkLst>
          <pc:docMk/>
          <pc:sldMk cId="3269041738" sldId="287"/>
        </pc:sldMkLst>
        <pc:spChg chg="mod">
          <ac:chgData name="Bateman James: H&amp;F" userId="f8bc62e1-3000-4350-9a2d-55b65b792fab" providerId="ADAL" clId="{298B96FD-6E9D-41CA-9E25-1EB3BB32FDD2}" dt="2024-11-11T11:37:37.071" v="145" actId="1076"/>
          <ac:spMkLst>
            <pc:docMk/>
            <pc:sldMk cId="3269041738" sldId="287"/>
            <ac:spMk id="4" creationId="{8A0FECDA-19A9-2ADD-D7A8-013324BF3756}"/>
          </ac:spMkLst>
        </pc:spChg>
        <pc:picChg chg="mod">
          <ac:chgData name="Bateman James: H&amp;F" userId="f8bc62e1-3000-4350-9a2d-55b65b792fab" providerId="ADAL" clId="{298B96FD-6E9D-41CA-9E25-1EB3BB32FDD2}" dt="2024-11-11T11:37:33.603" v="144" actId="14100"/>
          <ac:picMkLst>
            <pc:docMk/>
            <pc:sldMk cId="3269041738" sldId="287"/>
            <ac:picMk id="3" creationId="{154A2827-9F4A-62E6-076F-1FD3D204EDF5}"/>
          </ac:picMkLst>
        </pc:picChg>
      </pc:sldChg>
      <pc:sldChg chg="add del">
        <pc:chgData name="Bateman James: H&amp;F" userId="f8bc62e1-3000-4350-9a2d-55b65b792fab" providerId="ADAL" clId="{298B96FD-6E9D-41CA-9E25-1EB3BB32FDD2}" dt="2024-11-11T11:33:14.564" v="92" actId="47"/>
        <pc:sldMkLst>
          <pc:docMk/>
          <pc:sldMk cId="2591685470" sldId="312"/>
        </pc:sldMkLst>
      </pc:sldChg>
      <pc:sldChg chg="add del">
        <pc:chgData name="Bateman James: H&amp;F" userId="f8bc62e1-3000-4350-9a2d-55b65b792fab" providerId="ADAL" clId="{298B96FD-6E9D-41CA-9E25-1EB3BB32FDD2}" dt="2024-11-11T11:34:49.526" v="113" actId="47"/>
        <pc:sldMkLst>
          <pc:docMk/>
          <pc:sldMk cId="2503323716" sldId="314"/>
        </pc:sldMkLst>
      </pc:sldChg>
      <pc:sldChg chg="modSp add mod modClrScheme chgLayout">
        <pc:chgData name="Bateman James: H&amp;F" userId="f8bc62e1-3000-4350-9a2d-55b65b792fab" providerId="ADAL" clId="{298B96FD-6E9D-41CA-9E25-1EB3BB32FDD2}" dt="2024-11-11T11:29:12.710" v="52" actId="255"/>
        <pc:sldMkLst>
          <pc:docMk/>
          <pc:sldMk cId="3266192910" sldId="317"/>
        </pc:sldMkLst>
        <pc:spChg chg="mod ord">
          <ac:chgData name="Bateman James: H&amp;F" userId="f8bc62e1-3000-4350-9a2d-55b65b792fab" providerId="ADAL" clId="{298B96FD-6E9D-41CA-9E25-1EB3BB32FDD2}" dt="2024-11-11T11:28:52.133" v="50" actId="14100"/>
          <ac:spMkLst>
            <pc:docMk/>
            <pc:sldMk cId="3266192910" sldId="317"/>
            <ac:spMk id="2" creationId="{F00BC09D-2D24-999C-FA42-57F0A341FA43}"/>
          </ac:spMkLst>
        </pc:spChg>
        <pc:graphicFrameChg chg="mod modGraphic">
          <ac:chgData name="Bateman James: H&amp;F" userId="f8bc62e1-3000-4350-9a2d-55b65b792fab" providerId="ADAL" clId="{298B96FD-6E9D-41CA-9E25-1EB3BB32FDD2}" dt="2024-11-11T11:29:12.710" v="52" actId="255"/>
          <ac:graphicFrameMkLst>
            <pc:docMk/>
            <pc:sldMk cId="3266192910" sldId="317"/>
            <ac:graphicFrameMk id="3" creationId="{89B374FD-DBA3-2C0D-3423-96731DA7D3FF}"/>
          </ac:graphicFrameMkLst>
        </pc:graphicFrameChg>
      </pc:sldChg>
      <pc:sldChg chg="modSp mod">
        <pc:chgData name="Bateman James: H&amp;F" userId="f8bc62e1-3000-4350-9a2d-55b65b792fab" providerId="ADAL" clId="{298B96FD-6E9D-41CA-9E25-1EB3BB32FDD2}" dt="2024-11-18T19:52:49.232" v="909" actId="1076"/>
        <pc:sldMkLst>
          <pc:docMk/>
          <pc:sldMk cId="350514563" sldId="330"/>
        </pc:sldMkLst>
        <pc:spChg chg="mod">
          <ac:chgData name="Bateman James: H&amp;F" userId="f8bc62e1-3000-4350-9a2d-55b65b792fab" providerId="ADAL" clId="{298B96FD-6E9D-41CA-9E25-1EB3BB32FDD2}" dt="2024-11-18T19:52:49.232" v="909" actId="1076"/>
          <ac:spMkLst>
            <pc:docMk/>
            <pc:sldMk cId="350514563" sldId="330"/>
            <ac:spMk id="2" creationId="{1B63B35F-A6C2-C4A8-C2EB-8BA915BD6B6C}"/>
          </ac:spMkLst>
        </pc:spChg>
        <pc:spChg chg="mod">
          <ac:chgData name="Bateman James: H&amp;F" userId="f8bc62e1-3000-4350-9a2d-55b65b792fab" providerId="ADAL" clId="{298B96FD-6E9D-41CA-9E25-1EB3BB32FDD2}" dt="2024-11-18T19:52:42.465" v="907" actId="1076"/>
          <ac:spMkLst>
            <pc:docMk/>
            <pc:sldMk cId="350514563" sldId="330"/>
            <ac:spMk id="3" creationId="{5A8CFA2D-E1B7-018D-1D41-683CB7F5CB32}"/>
          </ac:spMkLst>
        </pc:spChg>
      </pc:sldChg>
      <pc:sldChg chg="modSp mod">
        <pc:chgData name="Bateman James: H&amp;F" userId="f8bc62e1-3000-4350-9a2d-55b65b792fab" providerId="ADAL" clId="{298B96FD-6E9D-41CA-9E25-1EB3BB32FDD2}" dt="2024-11-18T19:51:53.865" v="905" actId="2711"/>
        <pc:sldMkLst>
          <pc:docMk/>
          <pc:sldMk cId="1495103763" sldId="347"/>
        </pc:sldMkLst>
        <pc:spChg chg="mod">
          <ac:chgData name="Bateman James: H&amp;F" userId="f8bc62e1-3000-4350-9a2d-55b65b792fab" providerId="ADAL" clId="{298B96FD-6E9D-41CA-9E25-1EB3BB32FDD2}" dt="2024-11-11T11:25:38.946" v="14" actId="27636"/>
          <ac:spMkLst>
            <pc:docMk/>
            <pc:sldMk cId="1495103763" sldId="347"/>
            <ac:spMk id="2" creationId="{455FA0A9-2B89-137C-424A-6216193ABB2F}"/>
          </ac:spMkLst>
        </pc:spChg>
        <pc:spChg chg="mod">
          <ac:chgData name="Bateman James: H&amp;F" userId="f8bc62e1-3000-4350-9a2d-55b65b792fab" providerId="ADAL" clId="{298B96FD-6E9D-41CA-9E25-1EB3BB32FDD2}" dt="2024-11-18T19:51:53.865" v="905" actId="2711"/>
          <ac:spMkLst>
            <pc:docMk/>
            <pc:sldMk cId="1495103763" sldId="347"/>
            <ac:spMk id="3" creationId="{5438EAB3-DC62-CA4F-9BB9-FD9DB8F8999C}"/>
          </ac:spMkLst>
        </pc:spChg>
      </pc:sldChg>
      <pc:sldChg chg="addSp modSp mod">
        <pc:chgData name="Bateman James: H&amp;F" userId="f8bc62e1-3000-4350-9a2d-55b65b792fab" providerId="ADAL" clId="{298B96FD-6E9D-41CA-9E25-1EB3BB32FDD2}" dt="2024-11-18T19:46:33.596" v="802" actId="113"/>
        <pc:sldMkLst>
          <pc:docMk/>
          <pc:sldMk cId="3998832736" sldId="352"/>
        </pc:sldMkLst>
        <pc:spChg chg="mod">
          <ac:chgData name="Bateman James: H&amp;F" userId="f8bc62e1-3000-4350-9a2d-55b65b792fab" providerId="ADAL" clId="{298B96FD-6E9D-41CA-9E25-1EB3BB32FDD2}" dt="2024-11-14T09:30:30.256" v="715" actId="255"/>
          <ac:spMkLst>
            <pc:docMk/>
            <pc:sldMk cId="3998832736" sldId="352"/>
            <ac:spMk id="3" creationId="{29374F63-86FB-C730-094A-683A4259D624}"/>
          </ac:spMkLst>
        </pc:spChg>
        <pc:spChg chg="add mod">
          <ac:chgData name="Bateman James: H&amp;F" userId="f8bc62e1-3000-4350-9a2d-55b65b792fab" providerId="ADAL" clId="{298B96FD-6E9D-41CA-9E25-1EB3BB32FDD2}" dt="2024-11-18T19:46:33.596" v="802" actId="113"/>
          <ac:spMkLst>
            <pc:docMk/>
            <pc:sldMk cId="3998832736" sldId="352"/>
            <ac:spMk id="7" creationId="{5E722351-AA84-907C-1E49-F810D76071AE}"/>
          </ac:spMkLst>
        </pc:spChg>
        <pc:picChg chg="add mod modCrop">
          <ac:chgData name="Bateman James: H&amp;F" userId="f8bc62e1-3000-4350-9a2d-55b65b792fab" providerId="ADAL" clId="{298B96FD-6E9D-41CA-9E25-1EB3BB32FDD2}" dt="2024-11-18T19:40:45.141" v="750" actId="1076"/>
          <ac:picMkLst>
            <pc:docMk/>
            <pc:sldMk cId="3998832736" sldId="352"/>
            <ac:picMk id="5" creationId="{26D62CA3-9979-45AE-02AB-3E25E851A738}"/>
          </ac:picMkLst>
        </pc:picChg>
      </pc:sldChg>
      <pc:sldChg chg="modSp mod">
        <pc:chgData name="Bateman James: H&amp;F" userId="f8bc62e1-3000-4350-9a2d-55b65b792fab" providerId="ADAL" clId="{298B96FD-6E9D-41CA-9E25-1EB3BB32FDD2}" dt="2024-11-14T09:30:21.518" v="714" actId="255"/>
        <pc:sldMkLst>
          <pc:docMk/>
          <pc:sldMk cId="920087433" sldId="353"/>
        </pc:sldMkLst>
        <pc:spChg chg="mod">
          <ac:chgData name="Bateman James: H&amp;F" userId="f8bc62e1-3000-4350-9a2d-55b65b792fab" providerId="ADAL" clId="{298B96FD-6E9D-41CA-9E25-1EB3BB32FDD2}" dt="2024-11-14T09:20:29.149" v="194" actId="20577"/>
          <ac:spMkLst>
            <pc:docMk/>
            <pc:sldMk cId="920087433" sldId="353"/>
            <ac:spMk id="2" creationId="{EA738844-38A2-BD0F-AEFC-0897805AA50E}"/>
          </ac:spMkLst>
        </pc:spChg>
        <pc:spChg chg="mod">
          <ac:chgData name="Bateman James: H&amp;F" userId="f8bc62e1-3000-4350-9a2d-55b65b792fab" providerId="ADAL" clId="{298B96FD-6E9D-41CA-9E25-1EB3BB32FDD2}" dt="2024-11-14T09:30:21.518" v="714" actId="255"/>
          <ac:spMkLst>
            <pc:docMk/>
            <pc:sldMk cId="920087433" sldId="353"/>
            <ac:spMk id="3" creationId="{1790DF1E-FB1F-471A-192C-1DC7D495520A}"/>
          </ac:spMkLst>
        </pc:spChg>
      </pc:sldChg>
      <pc:sldChg chg="del">
        <pc:chgData name="Bateman James: H&amp;F" userId="f8bc62e1-3000-4350-9a2d-55b65b792fab" providerId="ADAL" clId="{298B96FD-6E9D-41CA-9E25-1EB3BB32FDD2}" dt="2024-11-14T09:21:06.466" v="294" actId="47"/>
        <pc:sldMkLst>
          <pc:docMk/>
          <pc:sldMk cId="3356249883" sldId="354"/>
        </pc:sldMkLst>
      </pc:sldChg>
      <pc:sldChg chg="modSp add del mod">
        <pc:chgData name="Bateman James: H&amp;F" userId="f8bc62e1-3000-4350-9a2d-55b65b792fab" providerId="ADAL" clId="{298B96FD-6E9D-41CA-9E25-1EB3BB32FDD2}" dt="2024-11-11T11:25:41.854" v="15" actId="47"/>
        <pc:sldMkLst>
          <pc:docMk/>
          <pc:sldMk cId="1025516883" sldId="355"/>
        </pc:sldMkLst>
        <pc:spChg chg="mod">
          <ac:chgData name="Bateman James: H&amp;F" userId="f8bc62e1-3000-4350-9a2d-55b65b792fab" providerId="ADAL" clId="{298B96FD-6E9D-41CA-9E25-1EB3BB32FDD2}" dt="2024-11-11T11:24:40.167" v="1" actId="27636"/>
          <ac:spMkLst>
            <pc:docMk/>
            <pc:sldMk cId="1025516883" sldId="355"/>
            <ac:spMk id="3" creationId="{72340422-1D82-B560-925D-D0AAB95A47B6}"/>
          </ac:spMkLst>
        </pc:spChg>
      </pc:sldChg>
      <pc:sldChg chg="add del">
        <pc:chgData name="Bateman James: H&amp;F" userId="f8bc62e1-3000-4350-9a2d-55b65b792fab" providerId="ADAL" clId="{298B96FD-6E9D-41CA-9E25-1EB3BB32FDD2}" dt="2024-11-11T11:25:08.863" v="5" actId="47"/>
        <pc:sldMkLst>
          <pc:docMk/>
          <pc:sldMk cId="399576556" sldId="356"/>
        </pc:sldMkLst>
      </pc:sldChg>
      <pc:sldChg chg="modSp add mod modClrScheme chgLayout">
        <pc:chgData name="Bateman James: H&amp;F" userId="f8bc62e1-3000-4350-9a2d-55b65b792fab" providerId="ADAL" clId="{298B96FD-6E9D-41CA-9E25-1EB3BB32FDD2}" dt="2024-11-11T11:39:35.420" v="163" actId="1076"/>
        <pc:sldMkLst>
          <pc:docMk/>
          <pc:sldMk cId="1268784129" sldId="357"/>
        </pc:sldMkLst>
        <pc:spChg chg="mod ord">
          <ac:chgData name="Bateman James: H&amp;F" userId="f8bc62e1-3000-4350-9a2d-55b65b792fab" providerId="ADAL" clId="{298B96FD-6E9D-41CA-9E25-1EB3BB32FDD2}" dt="2024-11-11T11:39:06.556" v="158" actId="1076"/>
          <ac:spMkLst>
            <pc:docMk/>
            <pc:sldMk cId="1268784129" sldId="357"/>
            <ac:spMk id="3" creationId="{7B768017-3486-675B-E1A7-28887F36EE10}"/>
          </ac:spMkLst>
        </pc:spChg>
        <pc:spChg chg="mod ord">
          <ac:chgData name="Bateman James: H&amp;F" userId="f8bc62e1-3000-4350-9a2d-55b65b792fab" providerId="ADAL" clId="{298B96FD-6E9D-41CA-9E25-1EB3BB32FDD2}" dt="2024-11-11T11:39:11.636" v="160" actId="1076"/>
          <ac:spMkLst>
            <pc:docMk/>
            <pc:sldMk cId="1268784129" sldId="357"/>
            <ac:spMk id="7" creationId="{E20A19E7-1CEE-08ED-0E3D-D9DC88B6A25C}"/>
          </ac:spMkLst>
        </pc:spChg>
        <pc:spChg chg="mod">
          <ac:chgData name="Bateman James: H&amp;F" userId="f8bc62e1-3000-4350-9a2d-55b65b792fab" providerId="ADAL" clId="{298B96FD-6E9D-41CA-9E25-1EB3BB32FDD2}" dt="2024-11-11T11:39:35.420" v="163" actId="1076"/>
          <ac:spMkLst>
            <pc:docMk/>
            <pc:sldMk cId="1268784129" sldId="357"/>
            <ac:spMk id="8" creationId="{E68D9959-21D6-2F1C-4B65-407973301B2E}"/>
          </ac:spMkLst>
        </pc:spChg>
        <pc:picChg chg="mod">
          <ac:chgData name="Bateman James: H&amp;F" userId="f8bc62e1-3000-4350-9a2d-55b65b792fab" providerId="ADAL" clId="{298B96FD-6E9D-41CA-9E25-1EB3BB32FDD2}" dt="2024-11-11T11:39:15.996" v="161" actId="14100"/>
          <ac:picMkLst>
            <pc:docMk/>
            <pc:sldMk cId="1268784129" sldId="357"/>
            <ac:picMk id="4" creationId="{7E2D032F-3321-861E-8BB8-B98539BE2F26}"/>
          </ac:picMkLst>
        </pc:picChg>
        <pc:picChg chg="mod">
          <ac:chgData name="Bateman James: H&amp;F" userId="f8bc62e1-3000-4350-9a2d-55b65b792fab" providerId="ADAL" clId="{298B96FD-6E9D-41CA-9E25-1EB3BB32FDD2}" dt="2024-11-11T11:39:22.771" v="162" actId="14100"/>
          <ac:picMkLst>
            <pc:docMk/>
            <pc:sldMk cId="1268784129" sldId="357"/>
            <ac:picMk id="5" creationId="{6CF16F5C-19C5-FB47-C7B1-7EC76AD31D5A}"/>
          </ac:picMkLst>
        </pc:picChg>
      </pc:sldChg>
      <pc:sldChg chg="add del">
        <pc:chgData name="Bateman James: H&amp;F" userId="f8bc62e1-3000-4350-9a2d-55b65b792fab" providerId="ADAL" clId="{298B96FD-6E9D-41CA-9E25-1EB3BB32FDD2}" dt="2024-11-11T11:35:29.042" v="121" actId="47"/>
        <pc:sldMkLst>
          <pc:docMk/>
          <pc:sldMk cId="3995464146" sldId="358"/>
        </pc:sldMkLst>
      </pc:sldChg>
      <pc:sldChg chg="add del">
        <pc:chgData name="Bateman James: H&amp;F" userId="f8bc62e1-3000-4350-9a2d-55b65b792fab" providerId="ADAL" clId="{298B96FD-6E9D-41CA-9E25-1EB3BB32FDD2}" dt="2024-11-11T11:36:08.520" v="130" actId="47"/>
        <pc:sldMkLst>
          <pc:docMk/>
          <pc:sldMk cId="3293282558" sldId="359"/>
        </pc:sldMkLst>
      </pc:sldChg>
      <pc:sldChg chg="addSp delSp modSp new mod">
        <pc:chgData name="Bateman James: H&amp;F" userId="f8bc62e1-3000-4350-9a2d-55b65b792fab" providerId="ADAL" clId="{298B96FD-6E9D-41CA-9E25-1EB3BB32FDD2}" dt="2024-11-11T11:26:55.068" v="28" actId="14100"/>
        <pc:sldMkLst>
          <pc:docMk/>
          <pc:sldMk cId="2999966833" sldId="360"/>
        </pc:sldMkLst>
        <pc:picChg chg="add del">
          <ac:chgData name="Bateman James: H&amp;F" userId="f8bc62e1-3000-4350-9a2d-55b65b792fab" providerId="ADAL" clId="{298B96FD-6E9D-41CA-9E25-1EB3BB32FDD2}" dt="2024-11-11T11:26:13.679" v="18" actId="478"/>
          <ac:picMkLst>
            <pc:docMk/>
            <pc:sldMk cId="2999966833" sldId="360"/>
            <ac:picMk id="3" creationId="{A659CCC8-1164-E979-D227-1EBDEF7E021D}"/>
          </ac:picMkLst>
        </pc:picChg>
        <pc:picChg chg="add mod modCrop">
          <ac:chgData name="Bateman James: H&amp;F" userId="f8bc62e1-3000-4350-9a2d-55b65b792fab" providerId="ADAL" clId="{298B96FD-6E9D-41CA-9E25-1EB3BB32FDD2}" dt="2024-11-11T11:26:55.068" v="28" actId="14100"/>
          <ac:picMkLst>
            <pc:docMk/>
            <pc:sldMk cId="2999966833" sldId="360"/>
            <ac:picMk id="5" creationId="{6B4309B2-1FA6-5454-8080-925DCE0507A0}"/>
          </ac:picMkLst>
        </pc:picChg>
      </pc:sldChg>
      <pc:sldChg chg="addSp modSp new mod">
        <pc:chgData name="Bateman James: H&amp;F" userId="f8bc62e1-3000-4350-9a2d-55b65b792fab" providerId="ADAL" clId="{298B96FD-6E9D-41CA-9E25-1EB3BB32FDD2}" dt="2024-11-11T11:27:53.885" v="40" actId="14100"/>
        <pc:sldMkLst>
          <pc:docMk/>
          <pc:sldMk cId="3676364211" sldId="361"/>
        </pc:sldMkLst>
        <pc:picChg chg="add mod modCrop">
          <ac:chgData name="Bateman James: H&amp;F" userId="f8bc62e1-3000-4350-9a2d-55b65b792fab" providerId="ADAL" clId="{298B96FD-6E9D-41CA-9E25-1EB3BB32FDD2}" dt="2024-11-11T11:27:53.885" v="40" actId="14100"/>
          <ac:picMkLst>
            <pc:docMk/>
            <pc:sldMk cId="3676364211" sldId="361"/>
            <ac:picMk id="3" creationId="{F4A973A2-DB6A-540B-4267-F697FBC06150}"/>
          </ac:picMkLst>
        </pc:picChg>
      </pc:sldChg>
      <pc:sldChg chg="addSp modSp new mod">
        <pc:chgData name="Bateman James: H&amp;F" userId="f8bc62e1-3000-4350-9a2d-55b65b792fab" providerId="ADAL" clId="{298B96FD-6E9D-41CA-9E25-1EB3BB32FDD2}" dt="2024-11-11T11:30:26.051" v="61" actId="14100"/>
        <pc:sldMkLst>
          <pc:docMk/>
          <pc:sldMk cId="1311302486" sldId="362"/>
        </pc:sldMkLst>
        <pc:picChg chg="add mod modCrop">
          <ac:chgData name="Bateman James: H&amp;F" userId="f8bc62e1-3000-4350-9a2d-55b65b792fab" providerId="ADAL" clId="{298B96FD-6E9D-41CA-9E25-1EB3BB32FDD2}" dt="2024-11-11T11:30:26.051" v="61" actId="14100"/>
          <ac:picMkLst>
            <pc:docMk/>
            <pc:sldMk cId="1311302486" sldId="362"/>
            <ac:picMk id="3" creationId="{FDE2F32D-562F-74EF-7410-8B22B7E870A9}"/>
          </ac:picMkLst>
        </pc:picChg>
      </pc:sldChg>
      <pc:sldChg chg="addSp modSp new mod">
        <pc:chgData name="Bateman James: H&amp;F" userId="f8bc62e1-3000-4350-9a2d-55b65b792fab" providerId="ADAL" clId="{298B96FD-6E9D-41CA-9E25-1EB3BB32FDD2}" dt="2024-11-11T11:33:10.809" v="91" actId="14100"/>
        <pc:sldMkLst>
          <pc:docMk/>
          <pc:sldMk cId="2774610964" sldId="363"/>
        </pc:sldMkLst>
        <pc:picChg chg="add mod modCrop">
          <ac:chgData name="Bateman James: H&amp;F" userId="f8bc62e1-3000-4350-9a2d-55b65b792fab" providerId="ADAL" clId="{298B96FD-6E9D-41CA-9E25-1EB3BB32FDD2}" dt="2024-11-11T11:33:10.809" v="91" actId="14100"/>
          <ac:picMkLst>
            <pc:docMk/>
            <pc:sldMk cId="2774610964" sldId="363"/>
            <ac:picMk id="3" creationId="{3BC57111-EAD2-9D31-A0F3-196E5DA571B5}"/>
          </ac:picMkLst>
        </pc:picChg>
      </pc:sldChg>
      <pc:sldChg chg="addSp modSp new mod">
        <pc:chgData name="Bateman James: H&amp;F" userId="f8bc62e1-3000-4350-9a2d-55b65b792fab" providerId="ADAL" clId="{298B96FD-6E9D-41CA-9E25-1EB3BB32FDD2}" dt="2024-11-11T11:33:59.929" v="101" actId="14100"/>
        <pc:sldMkLst>
          <pc:docMk/>
          <pc:sldMk cId="2685448281" sldId="364"/>
        </pc:sldMkLst>
        <pc:picChg chg="add mod modCrop">
          <ac:chgData name="Bateman James: H&amp;F" userId="f8bc62e1-3000-4350-9a2d-55b65b792fab" providerId="ADAL" clId="{298B96FD-6E9D-41CA-9E25-1EB3BB32FDD2}" dt="2024-11-11T11:33:59.929" v="101" actId="14100"/>
          <ac:picMkLst>
            <pc:docMk/>
            <pc:sldMk cId="2685448281" sldId="364"/>
            <ac:picMk id="3" creationId="{D391261E-FC64-5C9F-F4CF-E022E38763AC}"/>
          </ac:picMkLst>
        </pc:picChg>
      </pc:sldChg>
      <pc:sldChg chg="addSp modSp new mod">
        <pc:chgData name="Bateman James: H&amp;F" userId="f8bc62e1-3000-4350-9a2d-55b65b792fab" providerId="ADAL" clId="{298B96FD-6E9D-41CA-9E25-1EB3BB32FDD2}" dt="2024-11-11T11:34:46.836" v="112" actId="14100"/>
        <pc:sldMkLst>
          <pc:docMk/>
          <pc:sldMk cId="1953294191" sldId="365"/>
        </pc:sldMkLst>
        <pc:picChg chg="add mod modCrop">
          <ac:chgData name="Bateman James: H&amp;F" userId="f8bc62e1-3000-4350-9a2d-55b65b792fab" providerId="ADAL" clId="{298B96FD-6E9D-41CA-9E25-1EB3BB32FDD2}" dt="2024-11-11T11:34:46.836" v="112" actId="14100"/>
          <ac:picMkLst>
            <pc:docMk/>
            <pc:sldMk cId="1953294191" sldId="365"/>
            <ac:picMk id="3" creationId="{719117E0-BB86-6CFA-47B5-6C7399922D4F}"/>
          </ac:picMkLst>
        </pc:picChg>
      </pc:sldChg>
      <pc:sldChg chg="addSp modSp new mod">
        <pc:chgData name="Bateman James: H&amp;F" userId="f8bc62e1-3000-4350-9a2d-55b65b792fab" providerId="ADAL" clId="{298B96FD-6E9D-41CA-9E25-1EB3BB32FDD2}" dt="2024-11-11T11:35:24.676" v="120" actId="14100"/>
        <pc:sldMkLst>
          <pc:docMk/>
          <pc:sldMk cId="482992751" sldId="366"/>
        </pc:sldMkLst>
        <pc:picChg chg="add mod modCrop">
          <ac:chgData name="Bateman James: H&amp;F" userId="f8bc62e1-3000-4350-9a2d-55b65b792fab" providerId="ADAL" clId="{298B96FD-6E9D-41CA-9E25-1EB3BB32FDD2}" dt="2024-11-11T11:35:24.676" v="120" actId="14100"/>
          <ac:picMkLst>
            <pc:docMk/>
            <pc:sldMk cId="482992751" sldId="366"/>
            <ac:picMk id="3" creationId="{6FD7DD19-152A-174A-092C-B12A3D20B49D}"/>
          </ac:picMkLst>
        </pc:picChg>
      </pc:sldChg>
      <pc:sldChg chg="addSp modSp new mod">
        <pc:chgData name="Bateman James: H&amp;F" userId="f8bc62e1-3000-4350-9a2d-55b65b792fab" providerId="ADAL" clId="{298B96FD-6E9D-41CA-9E25-1EB3BB32FDD2}" dt="2024-11-11T11:36:06.592" v="129" actId="14100"/>
        <pc:sldMkLst>
          <pc:docMk/>
          <pc:sldMk cId="17812521" sldId="367"/>
        </pc:sldMkLst>
        <pc:picChg chg="add mod modCrop">
          <ac:chgData name="Bateman James: H&amp;F" userId="f8bc62e1-3000-4350-9a2d-55b65b792fab" providerId="ADAL" clId="{298B96FD-6E9D-41CA-9E25-1EB3BB32FDD2}" dt="2024-11-11T11:36:06.592" v="129" actId="14100"/>
          <ac:picMkLst>
            <pc:docMk/>
            <pc:sldMk cId="17812521" sldId="367"/>
            <ac:picMk id="3" creationId="{2A81DAB0-5BB1-26E1-E0CF-8F22696E45C6}"/>
          </ac:picMkLst>
        </pc:picChg>
      </pc:sldChg>
      <pc:sldChg chg="addSp delSp modSp new mod">
        <pc:chgData name="Bateman James: H&amp;F" userId="f8bc62e1-3000-4350-9a2d-55b65b792fab" providerId="ADAL" clId="{298B96FD-6E9D-41CA-9E25-1EB3BB32FDD2}" dt="2024-11-11T11:37:13.862" v="142" actId="14100"/>
        <pc:sldMkLst>
          <pc:docMk/>
          <pc:sldMk cId="2588161674" sldId="368"/>
        </pc:sldMkLst>
        <pc:picChg chg="add del">
          <ac:chgData name="Bateman James: H&amp;F" userId="f8bc62e1-3000-4350-9a2d-55b65b792fab" providerId="ADAL" clId="{298B96FD-6E9D-41CA-9E25-1EB3BB32FDD2}" dt="2024-11-11T11:36:26.270" v="133" actId="478"/>
          <ac:picMkLst>
            <pc:docMk/>
            <pc:sldMk cId="2588161674" sldId="368"/>
            <ac:picMk id="3" creationId="{B8612AD0-5AF8-7E5A-F33B-C2C857FFB999}"/>
          </ac:picMkLst>
        </pc:picChg>
        <pc:picChg chg="add mod modCrop">
          <ac:chgData name="Bateman James: H&amp;F" userId="f8bc62e1-3000-4350-9a2d-55b65b792fab" providerId="ADAL" clId="{298B96FD-6E9D-41CA-9E25-1EB3BB32FDD2}" dt="2024-11-11T11:37:13.862" v="142" actId="14100"/>
          <ac:picMkLst>
            <pc:docMk/>
            <pc:sldMk cId="2588161674" sldId="368"/>
            <ac:picMk id="5" creationId="{BECDF675-E3BC-AAD4-C86E-06951C5699A7}"/>
          </ac:picMkLst>
        </pc:picChg>
      </pc:sldChg>
      <pc:sldChg chg="addSp modSp new mod">
        <pc:chgData name="Bateman James: H&amp;F" userId="f8bc62e1-3000-4350-9a2d-55b65b792fab" providerId="ADAL" clId="{298B96FD-6E9D-41CA-9E25-1EB3BB32FDD2}" dt="2024-11-18T19:45:32.058" v="800"/>
        <pc:sldMkLst>
          <pc:docMk/>
          <pc:sldMk cId="2524201825" sldId="369"/>
        </pc:sldMkLst>
        <pc:spChg chg="mod">
          <ac:chgData name="Bateman James: H&amp;F" userId="f8bc62e1-3000-4350-9a2d-55b65b792fab" providerId="ADAL" clId="{298B96FD-6E9D-41CA-9E25-1EB3BB32FDD2}" dt="2024-11-14T09:21:33.051" v="325" actId="20577"/>
          <ac:spMkLst>
            <pc:docMk/>
            <pc:sldMk cId="2524201825" sldId="369"/>
            <ac:spMk id="2" creationId="{E31DCA70-6084-265F-6BB1-48D0C5CD7E52}"/>
          </ac:spMkLst>
        </pc:spChg>
        <pc:spChg chg="mod">
          <ac:chgData name="Bateman James: H&amp;F" userId="f8bc62e1-3000-4350-9a2d-55b65b792fab" providerId="ADAL" clId="{298B96FD-6E9D-41CA-9E25-1EB3BB32FDD2}" dt="2024-11-18T19:44:55.646" v="780" actId="20577"/>
          <ac:spMkLst>
            <pc:docMk/>
            <pc:sldMk cId="2524201825" sldId="369"/>
            <ac:spMk id="3" creationId="{4C008B2F-B2B0-6FE5-CE98-5B944B6D559F}"/>
          </ac:spMkLst>
        </pc:spChg>
        <pc:spChg chg="add mod">
          <ac:chgData name="Bateman James: H&amp;F" userId="f8bc62e1-3000-4350-9a2d-55b65b792fab" providerId="ADAL" clId="{298B96FD-6E9D-41CA-9E25-1EB3BB32FDD2}" dt="2024-11-18T19:45:32.058" v="800"/>
          <ac:spMkLst>
            <pc:docMk/>
            <pc:sldMk cId="2524201825" sldId="369"/>
            <ac:spMk id="7" creationId="{0FE7F35A-D34D-8327-AC4A-6AE6A2F08751}"/>
          </ac:spMkLst>
        </pc:spChg>
        <pc:picChg chg="add mod modCrop">
          <ac:chgData name="Bateman James: H&amp;F" userId="f8bc62e1-3000-4350-9a2d-55b65b792fab" providerId="ADAL" clId="{298B96FD-6E9D-41CA-9E25-1EB3BB32FDD2}" dt="2024-11-18T19:44:58.444" v="781" actId="1076"/>
          <ac:picMkLst>
            <pc:docMk/>
            <pc:sldMk cId="2524201825" sldId="369"/>
            <ac:picMk id="5" creationId="{274996B6-41E8-6995-F846-A38D914EF5B4}"/>
          </ac:picMkLst>
        </pc:picChg>
      </pc:sldChg>
      <pc:sldChg chg="modSp new mod">
        <pc:chgData name="Bateman James: H&amp;F" userId="f8bc62e1-3000-4350-9a2d-55b65b792fab" providerId="ADAL" clId="{298B96FD-6E9D-41CA-9E25-1EB3BB32FDD2}" dt="2024-11-18T12:14:24.599" v="745" actId="255"/>
        <pc:sldMkLst>
          <pc:docMk/>
          <pc:sldMk cId="3415432876" sldId="370"/>
        </pc:sldMkLst>
        <pc:spChg chg="mod">
          <ac:chgData name="Bateman James: H&amp;F" userId="f8bc62e1-3000-4350-9a2d-55b65b792fab" providerId="ADAL" clId="{298B96FD-6E9D-41CA-9E25-1EB3BB32FDD2}" dt="2024-11-14T09:23:03.567" v="433" actId="20577"/>
          <ac:spMkLst>
            <pc:docMk/>
            <pc:sldMk cId="3415432876" sldId="370"/>
            <ac:spMk id="2" creationId="{47CACC55-3F0B-1BD3-B60F-12507C9E215A}"/>
          </ac:spMkLst>
        </pc:spChg>
        <pc:spChg chg="mod">
          <ac:chgData name="Bateman James: H&amp;F" userId="f8bc62e1-3000-4350-9a2d-55b65b792fab" providerId="ADAL" clId="{298B96FD-6E9D-41CA-9E25-1EB3BB32FDD2}" dt="2024-11-18T12:14:24.599" v="745" actId="255"/>
          <ac:spMkLst>
            <pc:docMk/>
            <pc:sldMk cId="3415432876" sldId="370"/>
            <ac:spMk id="3" creationId="{8BE8DE07-1F67-FE52-F38C-6AD2D744449A}"/>
          </ac:spMkLst>
        </pc:spChg>
      </pc:sldChg>
      <pc:sldChg chg="addSp delSp modSp new mod">
        <pc:chgData name="Bateman James: H&amp;F" userId="f8bc62e1-3000-4350-9a2d-55b65b792fab" providerId="ADAL" clId="{298B96FD-6E9D-41CA-9E25-1EB3BB32FDD2}" dt="2024-11-14T09:30:02.968" v="713" actId="1076"/>
        <pc:sldMkLst>
          <pc:docMk/>
          <pc:sldMk cId="2185532548" sldId="371"/>
        </pc:sldMkLst>
        <pc:spChg chg="mod">
          <ac:chgData name="Bateman James: H&amp;F" userId="f8bc62e1-3000-4350-9a2d-55b65b792fab" providerId="ADAL" clId="{298B96FD-6E9D-41CA-9E25-1EB3BB32FDD2}" dt="2024-11-14T09:29:19.108" v="660" actId="20577"/>
          <ac:spMkLst>
            <pc:docMk/>
            <pc:sldMk cId="2185532548" sldId="371"/>
            <ac:spMk id="2" creationId="{67A0E212-5AA8-53B6-A81D-CD15A8E07C5B}"/>
          </ac:spMkLst>
        </pc:spChg>
        <pc:spChg chg="del">
          <ac:chgData name="Bateman James: H&amp;F" userId="f8bc62e1-3000-4350-9a2d-55b65b792fab" providerId="ADAL" clId="{298B96FD-6E9D-41CA-9E25-1EB3BB32FDD2}" dt="2024-11-14T09:28:54.984" v="616"/>
          <ac:spMkLst>
            <pc:docMk/>
            <pc:sldMk cId="2185532548" sldId="371"/>
            <ac:spMk id="3" creationId="{362991D4-CA8E-7052-59A0-D9FB3E5CBD52}"/>
          </ac:spMkLst>
        </pc:spChg>
        <pc:spChg chg="add mod">
          <ac:chgData name="Bateman James: H&amp;F" userId="f8bc62e1-3000-4350-9a2d-55b65b792fab" providerId="ADAL" clId="{298B96FD-6E9D-41CA-9E25-1EB3BB32FDD2}" dt="2024-11-14T09:30:02.968" v="713" actId="1076"/>
          <ac:spMkLst>
            <pc:docMk/>
            <pc:sldMk cId="2185532548" sldId="371"/>
            <ac:spMk id="4" creationId="{4163B2A7-1447-0581-CA73-ED7598E39D77}"/>
          </ac:spMkLst>
        </pc:spChg>
        <pc:picChg chg="add mod">
          <ac:chgData name="Bateman James: H&amp;F" userId="f8bc62e1-3000-4350-9a2d-55b65b792fab" providerId="ADAL" clId="{298B96FD-6E9D-41CA-9E25-1EB3BB32FDD2}" dt="2024-11-14T09:29:00.136" v="618" actId="14100"/>
          <ac:picMkLst>
            <pc:docMk/>
            <pc:sldMk cId="2185532548" sldId="371"/>
            <ac:picMk id="1026" creationId="{12D2D241-46DF-BC75-00E0-3BCA9C9577B4}"/>
          </ac:picMkLst>
        </pc:picChg>
      </pc:sldChg>
      <pc:sldChg chg="modSp new mod">
        <pc:chgData name="Bateman James: H&amp;F" userId="f8bc62e1-3000-4350-9a2d-55b65b792fab" providerId="ADAL" clId="{298B96FD-6E9D-41CA-9E25-1EB3BB32FDD2}" dt="2024-11-18T19:47:40.390" v="810" actId="115"/>
        <pc:sldMkLst>
          <pc:docMk/>
          <pc:sldMk cId="2305991052" sldId="372"/>
        </pc:sldMkLst>
        <pc:spChg chg="mod">
          <ac:chgData name="Bateman James: H&amp;F" userId="f8bc62e1-3000-4350-9a2d-55b65b792fab" providerId="ADAL" clId="{298B96FD-6E9D-41CA-9E25-1EB3BB32FDD2}" dt="2024-11-18T12:13:23.032" v="739" actId="20577"/>
          <ac:spMkLst>
            <pc:docMk/>
            <pc:sldMk cId="2305991052" sldId="372"/>
            <ac:spMk id="2" creationId="{ACAE16F3-AB8A-8D87-1712-69DD45430C96}"/>
          </ac:spMkLst>
        </pc:spChg>
        <pc:spChg chg="mod">
          <ac:chgData name="Bateman James: H&amp;F" userId="f8bc62e1-3000-4350-9a2d-55b65b792fab" providerId="ADAL" clId="{298B96FD-6E9D-41CA-9E25-1EB3BB32FDD2}" dt="2024-11-18T19:47:40.390" v="810" actId="115"/>
          <ac:spMkLst>
            <pc:docMk/>
            <pc:sldMk cId="2305991052" sldId="372"/>
            <ac:spMk id="3" creationId="{9636A545-6AC2-70A6-DE0E-37FDB1442865}"/>
          </ac:spMkLst>
        </pc:spChg>
      </pc:sldChg>
      <pc:sldChg chg="modSp new mod">
        <pc:chgData name="Bateman James: H&amp;F" userId="f8bc62e1-3000-4350-9a2d-55b65b792fab" providerId="ADAL" clId="{298B96FD-6E9D-41CA-9E25-1EB3BB32FDD2}" dt="2024-11-18T19:49:59.589" v="904" actId="255"/>
        <pc:sldMkLst>
          <pc:docMk/>
          <pc:sldMk cId="2714859636" sldId="373"/>
        </pc:sldMkLst>
        <pc:spChg chg="mod">
          <ac:chgData name="Bateman James: H&amp;F" userId="f8bc62e1-3000-4350-9a2d-55b65b792fab" providerId="ADAL" clId="{298B96FD-6E9D-41CA-9E25-1EB3BB32FDD2}" dt="2024-11-18T19:49:30.650" v="900" actId="20577"/>
          <ac:spMkLst>
            <pc:docMk/>
            <pc:sldMk cId="2714859636" sldId="373"/>
            <ac:spMk id="2" creationId="{42377952-962F-E756-ABE6-F9D7C405AA3D}"/>
          </ac:spMkLst>
        </pc:spChg>
        <pc:spChg chg="mod">
          <ac:chgData name="Bateman James: H&amp;F" userId="f8bc62e1-3000-4350-9a2d-55b65b792fab" providerId="ADAL" clId="{298B96FD-6E9D-41CA-9E25-1EB3BB32FDD2}" dt="2024-11-18T19:49:59.589" v="904" actId="255"/>
          <ac:spMkLst>
            <pc:docMk/>
            <pc:sldMk cId="2714859636" sldId="373"/>
            <ac:spMk id="3" creationId="{DC02F835-6C0C-87FB-FF57-2C2EA6E928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A11EE12B-1EC5-48D9-9570-EF7EAAB430FB}" type="datetimeFigureOut">
              <a:rPr lang="en-US" smtClean="0"/>
              <a:pPr/>
              <a:t>11/18/2024</a:t>
            </a:fld>
            <a:endParaRPr lang="en-GB"/>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814C08B4-5DCF-4374-B18C-59D6881EF50C}" type="slidenum">
              <a:rPr lang="en-GB" smtClean="0"/>
              <a:pPr/>
              <a:t>‹#›</a:t>
            </a:fld>
            <a:endParaRPr lang="en-GB"/>
          </a:p>
        </p:txBody>
      </p:sp>
    </p:spTree>
    <p:extLst>
      <p:ext uri="{BB962C8B-B14F-4D97-AF65-F5344CB8AC3E}">
        <p14:creationId xmlns:p14="http://schemas.microsoft.com/office/powerpoint/2010/main" val="4048706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55D51B8-E863-40FF-B0AE-C40CD0E6F8DF}" type="datetimeFigureOut">
              <a:rPr lang="en-US" smtClean="0"/>
              <a:pPr/>
              <a:t>11/18/2024</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30BC251-7808-4532-8FD9-2C2D329ADEB0}" type="slidenum">
              <a:rPr lang="en-GB" smtClean="0"/>
              <a:pPr/>
              <a:t>‹#›</a:t>
            </a:fld>
            <a:endParaRPr lang="en-GB"/>
          </a:p>
        </p:txBody>
      </p:sp>
    </p:spTree>
    <p:extLst>
      <p:ext uri="{BB962C8B-B14F-4D97-AF65-F5344CB8AC3E}">
        <p14:creationId xmlns:p14="http://schemas.microsoft.com/office/powerpoint/2010/main" val="412879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B20CCF-1087-4AC5-9FE3-6F4D5EB9C80D}" type="datetimeFigureOut">
              <a:rPr lang="en-US" smtClean="0"/>
              <a:pPr/>
              <a:t>11/18/2024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3151C-C2C5-428C-B8B7-453E9A6E592A}"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logo for a company&#10;&#10;Description automatically generated">
            <a:extLst>
              <a:ext uri="{FF2B5EF4-FFF2-40B4-BE49-F238E27FC236}">
                <a16:creationId xmlns:a16="http://schemas.microsoft.com/office/drawing/2014/main" id="{0D6257B4-883F-7E01-C466-3D34AB529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93" y="5956664"/>
            <a:ext cx="1204607" cy="901337"/>
          </a:xfrm>
          <a:prstGeom prst="rect">
            <a:avLst/>
          </a:prstGeom>
        </p:spPr>
      </p:pic>
    </p:spTree>
    <p:extLst>
      <p:ext uri="{BB962C8B-B14F-4D97-AF65-F5344CB8AC3E}">
        <p14:creationId xmlns:p14="http://schemas.microsoft.com/office/powerpoint/2010/main" val="89163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20CCF-1087-4AC5-9FE3-6F4D5EB9C80D}" type="datetimeFigureOut">
              <a:rPr lang="en-US" smtClean="0"/>
              <a:pPr/>
              <a:t>11/18/2024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3151C-C2C5-428C-B8B7-453E9A6E592A}" type="slidenum">
              <a:rPr lang="en-GB" smtClean="0"/>
              <a:pPr/>
              <a:t>‹#›</a:t>
            </a:fld>
            <a:endParaRPr lang="en-GB"/>
          </a:p>
        </p:txBody>
      </p:sp>
    </p:spTree>
    <p:extLst>
      <p:ext uri="{BB962C8B-B14F-4D97-AF65-F5344CB8AC3E}">
        <p14:creationId xmlns:p14="http://schemas.microsoft.com/office/powerpoint/2010/main" val="284065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20CCF-1087-4AC5-9FE3-6F4D5EB9C80D}" type="datetimeFigureOut">
              <a:rPr lang="en-US" smtClean="0"/>
              <a:pPr/>
              <a:t>11/18/2024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3151C-C2C5-428C-B8B7-453E9A6E592A}" type="slidenum">
              <a:rPr lang="en-GB" smtClean="0"/>
              <a:pPr/>
              <a:t>‹#›</a:t>
            </a:fld>
            <a:endParaRPr lang="en-GB"/>
          </a:p>
        </p:txBody>
      </p:sp>
    </p:spTree>
    <p:extLst>
      <p:ext uri="{BB962C8B-B14F-4D97-AF65-F5344CB8AC3E}">
        <p14:creationId xmlns:p14="http://schemas.microsoft.com/office/powerpoint/2010/main" val="376198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20CCF-1087-4AC5-9FE3-6F4D5EB9C80D}" type="datetimeFigureOut">
              <a:rPr lang="en-US" smtClean="0"/>
              <a:pPr/>
              <a:t>11/18/2024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3151C-C2C5-428C-B8B7-453E9A6E592A}" type="slidenum">
              <a:rPr lang="en-GB" smtClean="0"/>
              <a:pPr/>
              <a:t>‹#›</a:t>
            </a:fld>
            <a:endParaRPr lang="en-GB"/>
          </a:p>
        </p:txBody>
      </p:sp>
    </p:spTree>
    <p:extLst>
      <p:ext uri="{BB962C8B-B14F-4D97-AF65-F5344CB8AC3E}">
        <p14:creationId xmlns:p14="http://schemas.microsoft.com/office/powerpoint/2010/main" val="373005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20CCF-1087-4AC5-9FE3-6F4D5EB9C80D}" type="datetimeFigureOut">
              <a:rPr lang="en-US" smtClean="0"/>
              <a:pPr/>
              <a:t>11/18/2024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3151C-C2C5-428C-B8B7-453E9A6E592A}"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logo for a company&#10;&#10;Description automatically generated">
            <a:extLst>
              <a:ext uri="{FF2B5EF4-FFF2-40B4-BE49-F238E27FC236}">
                <a16:creationId xmlns:a16="http://schemas.microsoft.com/office/drawing/2014/main" id="{A72EC445-DC70-2BE0-249C-273356E0F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93" y="5956664"/>
            <a:ext cx="1204607" cy="901337"/>
          </a:xfrm>
          <a:prstGeom prst="rect">
            <a:avLst/>
          </a:prstGeom>
        </p:spPr>
      </p:pic>
    </p:spTree>
    <p:extLst>
      <p:ext uri="{BB962C8B-B14F-4D97-AF65-F5344CB8AC3E}">
        <p14:creationId xmlns:p14="http://schemas.microsoft.com/office/powerpoint/2010/main" val="36401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20CCF-1087-4AC5-9FE3-6F4D5EB9C80D}" type="datetimeFigureOut">
              <a:rPr lang="en-US" smtClean="0"/>
              <a:pPr/>
              <a:t>11/18/2024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23151C-C2C5-428C-B8B7-453E9A6E592A}" type="slidenum">
              <a:rPr lang="en-GB" smtClean="0"/>
              <a:pPr/>
              <a:t>‹#›</a:t>
            </a:fld>
            <a:endParaRPr lang="en-GB"/>
          </a:p>
        </p:txBody>
      </p:sp>
    </p:spTree>
    <p:extLst>
      <p:ext uri="{BB962C8B-B14F-4D97-AF65-F5344CB8AC3E}">
        <p14:creationId xmlns:p14="http://schemas.microsoft.com/office/powerpoint/2010/main" val="68390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20CCF-1087-4AC5-9FE3-6F4D5EB9C80D}" type="datetimeFigureOut">
              <a:rPr lang="en-US" smtClean="0"/>
              <a:pPr/>
              <a:t>11/18/2024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23151C-C2C5-428C-B8B7-453E9A6E592A}" type="slidenum">
              <a:rPr lang="en-GB" smtClean="0"/>
              <a:pPr/>
              <a:t>‹#›</a:t>
            </a:fld>
            <a:endParaRPr lang="en-GB"/>
          </a:p>
        </p:txBody>
      </p:sp>
    </p:spTree>
    <p:extLst>
      <p:ext uri="{BB962C8B-B14F-4D97-AF65-F5344CB8AC3E}">
        <p14:creationId xmlns:p14="http://schemas.microsoft.com/office/powerpoint/2010/main" val="206613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B20CCF-1087-4AC5-9FE3-6F4D5EB9C80D}" type="datetimeFigureOut">
              <a:rPr lang="en-US" smtClean="0"/>
              <a:pPr/>
              <a:t>11/18/2024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23151C-C2C5-428C-B8B7-453E9A6E592A}" type="slidenum">
              <a:rPr lang="en-GB" smtClean="0"/>
              <a:pPr/>
              <a:t>‹#›</a:t>
            </a:fld>
            <a:endParaRPr lang="en-GB"/>
          </a:p>
        </p:txBody>
      </p:sp>
    </p:spTree>
    <p:extLst>
      <p:ext uri="{BB962C8B-B14F-4D97-AF65-F5344CB8AC3E}">
        <p14:creationId xmlns:p14="http://schemas.microsoft.com/office/powerpoint/2010/main" val="123917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B20CCF-1087-4AC5-9FE3-6F4D5EB9C80D}" type="datetimeFigureOut">
              <a:rPr lang="en-US" smtClean="0"/>
              <a:pPr/>
              <a:t>11/18/2024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423151C-C2C5-428C-B8B7-453E9A6E592A}" type="slidenum">
              <a:rPr lang="en-GB" smtClean="0"/>
              <a:pPr/>
              <a:t>‹#›</a:t>
            </a:fld>
            <a:endParaRPr lang="en-GB"/>
          </a:p>
        </p:txBody>
      </p:sp>
      <p:pic>
        <p:nvPicPr>
          <p:cNvPr id="2" name="Picture 1" descr="A logo for a company&#10;&#10;Description automatically generated">
            <a:extLst>
              <a:ext uri="{FF2B5EF4-FFF2-40B4-BE49-F238E27FC236}">
                <a16:creationId xmlns:a16="http://schemas.microsoft.com/office/drawing/2014/main" id="{1F2A299A-5DC6-D943-DA15-FA0E9B095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7012" y="5956664"/>
            <a:ext cx="1204607" cy="901337"/>
          </a:xfrm>
          <a:prstGeom prst="rect">
            <a:avLst/>
          </a:prstGeom>
        </p:spPr>
      </p:pic>
    </p:spTree>
    <p:extLst>
      <p:ext uri="{BB962C8B-B14F-4D97-AF65-F5344CB8AC3E}">
        <p14:creationId xmlns:p14="http://schemas.microsoft.com/office/powerpoint/2010/main" val="122722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AB20CCF-1087-4AC5-9FE3-6F4D5EB9C80D}" type="datetimeFigureOut">
              <a:rPr lang="en-US" smtClean="0"/>
              <a:pPr/>
              <a:t>11/18/2024</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423151C-C2C5-428C-B8B7-453E9A6E592A}" type="slidenum">
              <a:rPr lang="en-GB" smtClean="0"/>
              <a:pPr/>
              <a:t>‹#›</a:t>
            </a:fld>
            <a:endParaRPr lang="en-GB"/>
          </a:p>
        </p:txBody>
      </p:sp>
      <p:pic>
        <p:nvPicPr>
          <p:cNvPr id="10" name="Picture 9" descr="A logo for a company&#10;&#10;Description automatically generated">
            <a:extLst>
              <a:ext uri="{FF2B5EF4-FFF2-40B4-BE49-F238E27FC236}">
                <a16:creationId xmlns:a16="http://schemas.microsoft.com/office/drawing/2014/main" id="{41411ACB-5488-138A-A999-584675F1A5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7352" y="5923574"/>
            <a:ext cx="1204607" cy="901337"/>
          </a:xfrm>
          <a:prstGeom prst="rect">
            <a:avLst/>
          </a:prstGeom>
        </p:spPr>
      </p:pic>
    </p:spTree>
    <p:extLst>
      <p:ext uri="{BB962C8B-B14F-4D97-AF65-F5344CB8AC3E}">
        <p14:creationId xmlns:p14="http://schemas.microsoft.com/office/powerpoint/2010/main" val="122606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AB20CCF-1087-4AC5-9FE3-6F4D5EB9C80D}" type="datetimeFigureOut">
              <a:rPr lang="en-US" smtClean="0"/>
              <a:pPr/>
              <a:t>11/18/2024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23151C-C2C5-428C-B8B7-453E9A6E592A}" type="slidenum">
              <a:rPr lang="en-GB" smtClean="0"/>
              <a:pPr/>
              <a:t>‹#›</a:t>
            </a:fld>
            <a:endParaRPr lang="en-GB"/>
          </a:p>
        </p:txBody>
      </p:sp>
      <p:pic>
        <p:nvPicPr>
          <p:cNvPr id="10" name="Picture 9" descr="A logo for a company&#10;&#10;Description automatically generated">
            <a:extLst>
              <a:ext uri="{FF2B5EF4-FFF2-40B4-BE49-F238E27FC236}">
                <a16:creationId xmlns:a16="http://schemas.microsoft.com/office/drawing/2014/main" id="{BEE53C6E-DD2B-9BD7-B6B2-D1D21429AF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4488" y="5935805"/>
            <a:ext cx="1204607" cy="901337"/>
          </a:xfrm>
          <a:prstGeom prst="rect">
            <a:avLst/>
          </a:prstGeom>
        </p:spPr>
      </p:pic>
    </p:spTree>
    <p:extLst>
      <p:ext uri="{BB962C8B-B14F-4D97-AF65-F5344CB8AC3E}">
        <p14:creationId xmlns:p14="http://schemas.microsoft.com/office/powerpoint/2010/main" val="386626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BAB20CCF-1087-4AC5-9FE3-6F4D5EB9C80D}" type="datetimeFigureOut">
              <a:rPr lang="en-US" smtClean="0"/>
              <a:pPr/>
              <a:t>11/18/2024</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9423151C-C2C5-428C-B8B7-453E9A6E592A}"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for a company&#10;&#10;Description automatically generated">
            <a:extLst>
              <a:ext uri="{FF2B5EF4-FFF2-40B4-BE49-F238E27FC236}">
                <a16:creationId xmlns:a16="http://schemas.microsoft.com/office/drawing/2014/main" id="{E6B046A2-DE85-9CC3-8C52-EFDF53E6343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39393" y="5956664"/>
            <a:ext cx="1204607" cy="901337"/>
          </a:xfrm>
          <a:prstGeom prst="rect">
            <a:avLst/>
          </a:prstGeom>
        </p:spPr>
      </p:pic>
    </p:spTree>
    <p:extLst>
      <p:ext uri="{BB962C8B-B14F-4D97-AF65-F5344CB8AC3E}">
        <p14:creationId xmlns:p14="http://schemas.microsoft.com/office/powerpoint/2010/main" val="2888786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statistics/tribunals-statistics-quarterly-april-to-june-2024/tribunal-statistics-quarterly-april-to-june-2024"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legislation.gov.uk/uksi/2014/1530/contents/made" TargetMode="External"/><Relationship Id="rId2" Type="http://schemas.openxmlformats.org/officeDocument/2006/relationships/hyperlink" Target="http://www.legislation.gov.uk/ukpga/2014/6/part/3/crossheading/appeals-mediation-and-dispute-resolution/enacted" TargetMode="External"/><Relationship Id="rId1" Type="http://schemas.openxmlformats.org/officeDocument/2006/relationships/slideLayout" Target="../slideLayouts/slideLayout7.xml"/><Relationship Id="rId5" Type="http://schemas.openxmlformats.org/officeDocument/2006/relationships/hyperlink" Target="https://assets.publishing.service.gov.uk/government/uploads/system/uploads/attachment_data/file/398815/SEND_Code_of_Practice_January_2015.pdf" TargetMode="External"/><Relationship Id="rId4" Type="http://schemas.openxmlformats.org/officeDocument/2006/relationships/hyperlink" Target="https://assets.publishing.service.gov.uk/government/uploads/system/uploads/attachment_data/file/455197/health-education-social-care-chamber-tribunal-procedure-rules.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legislation.gov.uk/ukpga/2014/6/section/36/enacted" TargetMode="External"/><Relationship Id="rId2" Type="http://schemas.openxmlformats.org/officeDocument/2006/relationships/hyperlink" Target="http://www.legislation.gov.uk/ukpga/2014/6/section/51/enacted" TargetMode="External"/><Relationship Id="rId1" Type="http://schemas.openxmlformats.org/officeDocument/2006/relationships/slideLayout" Target="../slideLayouts/slideLayout7.xml"/><Relationship Id="rId5" Type="http://schemas.openxmlformats.org/officeDocument/2006/relationships/hyperlink" Target="http://www.legislation.gov.uk/ukpga/2014/6/section/73/enacted" TargetMode="External"/><Relationship Id="rId4" Type="http://schemas.openxmlformats.org/officeDocument/2006/relationships/hyperlink" Target="http://www.legislation.gov.uk/ukpga/2014/6/section/45/enact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justice.gov.uk/courts/procedure-rules/civil/standard-directions/general/case-management"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legislation.gov.uk/uksi/2014/1530/regulation/43/made"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www.gov.uk/guidance/send-tribunal-if-youre-asked-to-be-a-witness"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www.justice.gov.uk/courts/procedure-rules/civil/rules/part35"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menti.com/alxdztvtgiaa"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menti.com/al89er14vmxo"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choolleaders.thekeysupport.com/staff/staff-ratios-and-qualification-requirements/teaching-roles/responsibility-of-school-staff-for-intimate-care/" TargetMode="External"/><Relationship Id="rId2" Type="http://schemas.openxmlformats.org/officeDocument/2006/relationships/hyperlink" Target="https://www.rctcbc.gov.uk/EN/Resident/SchoolsandLearning/AccessandInclusiontoEducation/relateddocs/Guidancefortoiletinginschools2020.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forms.office.com/pages/responsepage.aspx?id=FcHYUH-3lUOjujtAfK8NiOYfsg8lWrdPvMan0j6tRUlUNkYzMUlSQzNOT0pKSkFBTzZER0gzUzNITS4u&amp;origin=lprLink&amp;route=shorturl"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bing.com/ck/a?!&amp;&amp;p=5567a0dbf5ce24acf0afecf1b2466ee26db42fbf6f4f47be40645acb22e62868JmltdHM9MTczMTU0MjQwMA&amp;ptn=3&amp;ver=2&amp;hsh=4&amp;fclid=0d632df4-2977-68e5-04e0-3e70284f693e&amp;u=a1L21hcHM_Jm1lcGk9MTAxfn5Vbmtub3dufkFkZHJlc3NfTGluayZ0eT0xOCZxPUR1a2UlMjBvbiUyMFRoZSUyMEdyZWVuJnNzPXlwaWQuWU4xMDI5eDE2NDU2NjMzNzAyMTYwNTk3NDM5JnBwb2lzPTUxLjQ3MjYyOTU0NzExOTE0Xy0wLjE5OTU1MDAwMjgxMzMzOTIzX0R1a2UlMjBvbiUyMFRoZSUyMEdyZWVuX1lOMTAyOXgxNjQ1NjYzMzcwMjE2MDU5NzQzOX4mY3A9NTEuNDcyNjN-LTAuMTk5NTUmdj0yJnNWPTEmRk9STT1NUFNSUEw&amp;ntb=1"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7424-C05E-4A1A-8349-06CF978562B2}"/>
              </a:ext>
            </a:extLst>
          </p:cNvPr>
          <p:cNvSpPr>
            <a:spLocks noGrp="1"/>
          </p:cNvSpPr>
          <p:nvPr>
            <p:ph type="ctrTitle"/>
          </p:nvPr>
        </p:nvSpPr>
        <p:spPr>
          <a:xfrm>
            <a:off x="321469" y="1894491"/>
            <a:ext cx="8623091" cy="1850803"/>
          </a:xfrm>
        </p:spPr>
        <p:txBody>
          <a:bodyPr/>
          <a:lstStyle/>
          <a:p>
            <a:pPr algn="ctr"/>
            <a:r>
              <a:rPr lang="en-GB" b="1" dirty="0"/>
              <a:t>Welcome to Network SENCo Forum Meeting</a:t>
            </a:r>
          </a:p>
        </p:txBody>
      </p:sp>
      <p:pic>
        <p:nvPicPr>
          <p:cNvPr id="1026" name="Picture 2" descr="Image result for hammersmith and fulham logo">
            <a:extLst>
              <a:ext uri="{FF2B5EF4-FFF2-40B4-BE49-F238E27FC236}">
                <a16:creationId xmlns:a16="http://schemas.microsoft.com/office/drawing/2014/main" id="{8305942A-E08F-452D-B4BE-8C8D5D550E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6915150" y="857250"/>
            <a:ext cx="2171700" cy="9572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5C9D9F5-BE6E-4953-BA31-D95A0C8DA512}"/>
              </a:ext>
            </a:extLst>
          </p:cNvPr>
          <p:cNvPicPr>
            <a:picLocks noChangeAspect="1"/>
          </p:cNvPicPr>
          <p:nvPr/>
        </p:nvPicPr>
        <p:blipFill rotWithShape="1">
          <a:blip r:embed="rId3"/>
          <a:srcRect l="30500" t="3704" r="30834" b="5629"/>
          <a:stretch/>
        </p:blipFill>
        <p:spPr>
          <a:xfrm>
            <a:off x="7360920" y="3825273"/>
            <a:ext cx="1583640" cy="2088767"/>
          </a:xfrm>
          <a:prstGeom prst="rect">
            <a:avLst/>
          </a:prstGeom>
        </p:spPr>
      </p:pic>
      <p:pic>
        <p:nvPicPr>
          <p:cNvPr id="6" name="Picture 5">
            <a:extLst>
              <a:ext uri="{FF2B5EF4-FFF2-40B4-BE49-F238E27FC236}">
                <a16:creationId xmlns:a16="http://schemas.microsoft.com/office/drawing/2014/main" id="{4B42CEEC-4601-46A4-BB75-90984DA830CD}"/>
              </a:ext>
            </a:extLst>
          </p:cNvPr>
          <p:cNvPicPr>
            <a:picLocks noChangeAspect="1"/>
          </p:cNvPicPr>
          <p:nvPr/>
        </p:nvPicPr>
        <p:blipFill rotWithShape="1">
          <a:blip r:embed="rId4"/>
          <a:srcRect t="9931" r="4416" b="9931"/>
          <a:stretch/>
        </p:blipFill>
        <p:spPr>
          <a:xfrm>
            <a:off x="68580" y="3776964"/>
            <a:ext cx="3375660" cy="2110977"/>
          </a:xfrm>
          <a:prstGeom prst="rect">
            <a:avLst/>
          </a:prstGeom>
        </p:spPr>
      </p:pic>
      <p:sp>
        <p:nvSpPr>
          <p:cNvPr id="3" name="TextBox 2">
            <a:extLst>
              <a:ext uri="{FF2B5EF4-FFF2-40B4-BE49-F238E27FC236}">
                <a16:creationId xmlns:a16="http://schemas.microsoft.com/office/drawing/2014/main" id="{9EBBE01C-C9AC-7540-C101-8C7E5DF2B767}"/>
              </a:ext>
            </a:extLst>
          </p:cNvPr>
          <p:cNvSpPr txBox="1"/>
          <p:nvPr/>
        </p:nvSpPr>
        <p:spPr>
          <a:xfrm>
            <a:off x="3444240" y="4529138"/>
            <a:ext cx="3983976" cy="830997"/>
          </a:xfrm>
          <a:prstGeom prst="rect">
            <a:avLst/>
          </a:prstGeom>
          <a:noFill/>
        </p:spPr>
        <p:txBody>
          <a:bodyPr wrap="square" rtlCol="0">
            <a:spAutoFit/>
          </a:bodyPr>
          <a:lstStyle/>
          <a:p>
            <a:pPr algn="ctr"/>
            <a:r>
              <a:rPr lang="en-GB" sz="2400" dirty="0"/>
              <a:t>Thanks to </a:t>
            </a:r>
            <a:r>
              <a:rPr lang="en-GB" sz="2400" dirty="0" err="1"/>
              <a:t>Hurlingham</a:t>
            </a:r>
            <a:r>
              <a:rPr lang="en-GB" sz="2400" dirty="0"/>
              <a:t> Academy for having us</a:t>
            </a:r>
          </a:p>
        </p:txBody>
      </p:sp>
    </p:spTree>
    <p:extLst>
      <p:ext uri="{BB962C8B-B14F-4D97-AF65-F5344CB8AC3E}">
        <p14:creationId xmlns:p14="http://schemas.microsoft.com/office/powerpoint/2010/main" val="229644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FCF0-4401-F1CE-3EC8-140C40558DE5}"/>
              </a:ext>
            </a:extLst>
          </p:cNvPr>
          <p:cNvSpPr>
            <a:spLocks noGrp="1"/>
          </p:cNvSpPr>
          <p:nvPr>
            <p:ph type="title" idx="4294967295"/>
          </p:nvPr>
        </p:nvSpPr>
        <p:spPr>
          <a:xfrm>
            <a:off x="107504" y="116632"/>
            <a:ext cx="7886700" cy="993775"/>
          </a:xfrm>
        </p:spPr>
        <p:txBody>
          <a:bodyPr>
            <a:normAutofit fontScale="90000"/>
          </a:bodyPr>
          <a:lstStyle/>
          <a:p>
            <a:r>
              <a:rPr lang="en-GB" dirty="0"/>
              <a:t>Findings: Interviews with Parents and SENCos</a:t>
            </a:r>
          </a:p>
        </p:txBody>
      </p:sp>
      <p:sp>
        <p:nvSpPr>
          <p:cNvPr id="6" name="TextBox 5">
            <a:extLst>
              <a:ext uri="{FF2B5EF4-FFF2-40B4-BE49-F238E27FC236}">
                <a16:creationId xmlns:a16="http://schemas.microsoft.com/office/drawing/2014/main" id="{0C656205-0982-205E-CBCD-FE37095409C4}"/>
              </a:ext>
            </a:extLst>
          </p:cNvPr>
          <p:cNvSpPr txBox="1"/>
          <p:nvPr/>
        </p:nvSpPr>
        <p:spPr>
          <a:xfrm>
            <a:off x="107504" y="4149080"/>
            <a:ext cx="8915425" cy="1924886"/>
          </a:xfrm>
          <a:prstGeom prst="rect">
            <a:avLst/>
          </a:prstGeom>
          <a:solidFill>
            <a:schemeClr val="accent5">
              <a:lumMod val="20000"/>
              <a:lumOff val="80000"/>
            </a:schemeClr>
          </a:solidFill>
        </p:spPr>
        <p:txBody>
          <a:bodyPr wrap="square">
            <a:spAutoFit/>
          </a:bodyPr>
          <a:lstStyle/>
          <a:p>
            <a:pPr lvl="0">
              <a:lnSpc>
                <a:spcPct val="107000"/>
              </a:lnSpc>
            </a:pPr>
            <a:r>
              <a:rPr lang="en-GB" sz="1600" dirty="0">
                <a:latin typeface="Calibri" panose="020F0502020204030204" pitchFamily="34" charset="0"/>
                <a:ea typeface="Calibri" panose="020F0502020204030204" pitchFamily="34" charset="0"/>
                <a:cs typeface="Times New Roman" panose="02020603050405020304" pitchFamily="18" charset="0"/>
              </a:rPr>
              <a:t>How would you describe the main SEN challenge in your school that you feel occupational therapy could help with? </a:t>
            </a:r>
          </a:p>
          <a:p>
            <a:pPr lvl="0">
              <a:lnSpc>
                <a:spcPct val="107000"/>
              </a:lnSpc>
            </a:pPr>
            <a:r>
              <a:rPr lang="en-GB" sz="1600" b="1" dirty="0">
                <a:latin typeface="Calibri" panose="020F0502020204030204" pitchFamily="34" charset="0"/>
                <a:ea typeface="Calibri" panose="020F0502020204030204" pitchFamily="34" charset="0"/>
                <a:cs typeface="Times New Roman" panose="02020603050405020304" pitchFamily="18" charset="0"/>
              </a:rPr>
              <a:t>In an ideal world, what would occupational therapy support look like for your school?</a:t>
            </a:r>
          </a:p>
          <a:p>
            <a:pPr lvl="0">
              <a:lnSpc>
                <a:spcPct val="107000"/>
              </a:lnSpc>
            </a:pPr>
            <a:r>
              <a:rPr lang="en-GB" sz="1600" b="1" dirty="0">
                <a:latin typeface="Calibri" panose="020F0502020204030204" pitchFamily="34" charset="0"/>
                <a:ea typeface="Calibri" panose="020F0502020204030204" pitchFamily="34" charset="0"/>
                <a:cs typeface="Times New Roman" panose="02020603050405020304" pitchFamily="18" charset="0"/>
              </a:rPr>
              <a:t>What would training for your school staff look like? What topics would you find useful from occupational therapy? </a:t>
            </a:r>
          </a:p>
          <a:p>
            <a:pPr lvl="0">
              <a:lnSpc>
                <a:spcPct val="107000"/>
              </a:lnSpc>
            </a:pPr>
            <a:r>
              <a:rPr lang="en-GB" sz="1600" dirty="0">
                <a:latin typeface="Calibri" panose="020F0502020204030204" pitchFamily="34" charset="0"/>
                <a:ea typeface="Calibri" panose="020F0502020204030204" pitchFamily="34" charset="0"/>
                <a:cs typeface="Times New Roman" panose="02020603050405020304" pitchFamily="18" charset="0"/>
              </a:rPr>
              <a:t>How are the recommendations/ skills/ strategies gained from the training implemented in the classroom by the school staff? Where are the challenges experienced? </a:t>
            </a:r>
          </a:p>
        </p:txBody>
      </p:sp>
      <p:sp>
        <p:nvSpPr>
          <p:cNvPr id="8" name="TextBox 7">
            <a:extLst>
              <a:ext uri="{FF2B5EF4-FFF2-40B4-BE49-F238E27FC236}">
                <a16:creationId xmlns:a16="http://schemas.microsoft.com/office/drawing/2014/main" id="{E8570AE1-309C-D62D-FCE0-B685FA294DD7}"/>
              </a:ext>
            </a:extLst>
          </p:cNvPr>
          <p:cNvSpPr txBox="1"/>
          <p:nvPr/>
        </p:nvSpPr>
        <p:spPr>
          <a:xfrm>
            <a:off x="121071" y="1207219"/>
            <a:ext cx="8915425" cy="2715295"/>
          </a:xfrm>
          <a:prstGeom prst="rect">
            <a:avLst/>
          </a:prstGeom>
          <a:solidFill>
            <a:schemeClr val="accent6">
              <a:lumMod val="20000"/>
              <a:lumOff val="80000"/>
            </a:schemeClr>
          </a:solidFill>
        </p:spPr>
        <p:txBody>
          <a:bodyPr wrap="square">
            <a:spAutoFit/>
          </a:bodyPr>
          <a:lstStyle/>
          <a:p>
            <a:pPr lvl="0">
              <a:lnSpc>
                <a:spcPct val="107000"/>
              </a:lnSpc>
            </a:pPr>
            <a:r>
              <a:rPr lang="en-GB" sz="1600" dirty="0">
                <a:latin typeface="Calibri" panose="020F0502020204030204" pitchFamily="34" charset="0"/>
                <a:ea typeface="Calibri" panose="020F0502020204030204" pitchFamily="34" charset="0"/>
                <a:cs typeface="Times New Roman" panose="02020603050405020304" pitchFamily="18" charset="0"/>
              </a:rPr>
              <a:t>How did you get to know about occupational therapy?  </a:t>
            </a:r>
          </a:p>
          <a:p>
            <a:pPr lvl="0">
              <a:lnSpc>
                <a:spcPct val="107000"/>
              </a:lnSpc>
            </a:pPr>
            <a:r>
              <a:rPr lang="en-GB" sz="1600" dirty="0">
                <a:latin typeface="Calibri" panose="020F0502020204030204" pitchFamily="34" charset="0"/>
                <a:ea typeface="Calibri" panose="020F0502020204030204" pitchFamily="34" charset="0"/>
                <a:cs typeface="Times New Roman" panose="02020603050405020304" pitchFamily="18" charset="0"/>
              </a:rPr>
              <a:t>How would you describe occupational therapy has helped your child’s development and/ or education?</a:t>
            </a:r>
          </a:p>
          <a:p>
            <a:pPr lvl="0">
              <a:lnSpc>
                <a:spcPct val="107000"/>
              </a:lnSpc>
            </a:pPr>
            <a:r>
              <a:rPr lang="en-GB" sz="1600" b="1" dirty="0">
                <a:latin typeface="Calibri" panose="020F0502020204030204" pitchFamily="34" charset="0"/>
                <a:ea typeface="Calibri" panose="020F0502020204030204" pitchFamily="34" charset="0"/>
                <a:cs typeface="Times New Roman" panose="02020603050405020304" pitchFamily="18" charset="0"/>
              </a:rPr>
              <a:t>What were the biggest challenges that you and your child faced in everyday activities? What happened? How did it resolve? What do you feel would have helped? </a:t>
            </a:r>
          </a:p>
          <a:p>
            <a:pPr lvl="0">
              <a:lnSpc>
                <a:spcPct val="107000"/>
              </a:lnSpc>
            </a:pPr>
            <a:r>
              <a:rPr lang="en-GB" sz="1600" b="1" dirty="0">
                <a:latin typeface="Calibri" panose="020F0502020204030204" pitchFamily="34" charset="0"/>
                <a:ea typeface="Calibri" panose="020F0502020204030204" pitchFamily="34" charset="0"/>
                <a:cs typeface="Times New Roman" panose="02020603050405020304" pitchFamily="18" charset="0"/>
              </a:rPr>
              <a:t>What skills and knowledge have you gained in supporting your child to develop key skills in everyday activities? </a:t>
            </a:r>
          </a:p>
          <a:p>
            <a:pPr lvl="0">
              <a:lnSpc>
                <a:spcPct val="107000"/>
              </a:lnSpc>
            </a:pPr>
            <a:r>
              <a:rPr lang="en-GB" sz="1600" b="1" dirty="0">
                <a:latin typeface="Calibri" panose="020F0502020204030204" pitchFamily="34" charset="0"/>
                <a:ea typeface="Calibri" panose="020F0502020204030204" pitchFamily="34" charset="0"/>
                <a:cs typeface="Times New Roman" panose="02020603050405020304" pitchFamily="18" charset="0"/>
              </a:rPr>
              <a:t>What made the greatest difference to you and your child? </a:t>
            </a:r>
          </a:p>
          <a:p>
            <a:pPr lvl="0">
              <a:lnSpc>
                <a:spcPct val="107000"/>
              </a:lnSpc>
            </a:pPr>
            <a:r>
              <a:rPr lang="en-GB" sz="1600" dirty="0">
                <a:latin typeface="Calibri" panose="020F0502020204030204" pitchFamily="34" charset="0"/>
                <a:ea typeface="Calibri" panose="020F0502020204030204" pitchFamily="34" charset="0"/>
                <a:cs typeface="Times New Roman" panose="02020603050405020304" pitchFamily="18" charset="0"/>
              </a:rPr>
              <a:t>What ordinarily available support services do you access in the community? </a:t>
            </a:r>
          </a:p>
          <a:p>
            <a:pPr lvl="0">
              <a:lnSpc>
                <a:spcPct val="107000"/>
              </a:lnSpc>
            </a:pPr>
            <a:r>
              <a:rPr lang="en-GB" sz="1600" dirty="0">
                <a:latin typeface="Calibri" panose="020F0502020204030204" pitchFamily="34" charset="0"/>
                <a:ea typeface="Calibri" panose="020F0502020204030204" pitchFamily="34" charset="0"/>
                <a:cs typeface="Times New Roman" panose="02020603050405020304" pitchFamily="18" charset="0"/>
              </a:rPr>
              <a:t>Where do you usually go for support or information? </a:t>
            </a:r>
          </a:p>
          <a:p>
            <a:pPr lvl="0">
              <a:lnSpc>
                <a:spcPct val="107000"/>
              </a:lnSpc>
            </a:pPr>
            <a:r>
              <a:rPr lang="en-GB" sz="1600" dirty="0">
                <a:latin typeface="Calibri" panose="020F0502020204030204" pitchFamily="34" charset="0"/>
                <a:ea typeface="Calibri" panose="020F0502020204030204" pitchFamily="34" charset="0"/>
                <a:cs typeface="Times New Roman" panose="02020603050405020304" pitchFamily="18" charset="0"/>
              </a:rPr>
              <a:t>What other support (from any source) have you found useful?</a:t>
            </a:r>
          </a:p>
        </p:txBody>
      </p:sp>
    </p:spTree>
    <p:extLst>
      <p:ext uri="{BB962C8B-B14F-4D97-AF65-F5344CB8AC3E}">
        <p14:creationId xmlns:p14="http://schemas.microsoft.com/office/powerpoint/2010/main" val="219882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410E-041A-EFF3-52A3-C90AC7C99243}"/>
              </a:ext>
            </a:extLst>
          </p:cNvPr>
          <p:cNvSpPr>
            <a:spLocks noGrp="1"/>
          </p:cNvSpPr>
          <p:nvPr>
            <p:ph type="title" idx="4294967295"/>
          </p:nvPr>
        </p:nvSpPr>
        <p:spPr>
          <a:xfrm>
            <a:off x="107504" y="58571"/>
            <a:ext cx="7886700" cy="995362"/>
          </a:xfrm>
        </p:spPr>
        <p:txBody>
          <a:bodyPr/>
          <a:lstStyle/>
          <a:p>
            <a:r>
              <a:rPr lang="en-GB" dirty="0">
                <a:solidFill>
                  <a:srgbClr val="00B050"/>
                </a:solidFill>
              </a:rPr>
              <a:t>Universal Access to Advice and Advocacy</a:t>
            </a:r>
          </a:p>
        </p:txBody>
      </p:sp>
      <p:sp>
        <p:nvSpPr>
          <p:cNvPr id="7" name="TextBox 6">
            <a:extLst>
              <a:ext uri="{FF2B5EF4-FFF2-40B4-BE49-F238E27FC236}">
                <a16:creationId xmlns:a16="http://schemas.microsoft.com/office/drawing/2014/main" id="{61B63781-5E97-0DE9-C816-342C68C93475}"/>
              </a:ext>
            </a:extLst>
          </p:cNvPr>
          <p:cNvSpPr txBox="1"/>
          <p:nvPr/>
        </p:nvSpPr>
        <p:spPr>
          <a:xfrm>
            <a:off x="127452" y="930038"/>
            <a:ext cx="8909044" cy="871008"/>
          </a:xfrm>
          <a:prstGeom prst="rect">
            <a:avLst/>
          </a:prstGeom>
          <a:noFill/>
        </p:spPr>
        <p:txBody>
          <a:bodyPr wrap="square">
            <a:spAutoFit/>
          </a:bodyPr>
          <a:lstStyle/>
          <a:p>
            <a:pPr algn="just">
              <a:lnSpc>
                <a:spcPct val="107000"/>
              </a:lnSpc>
              <a:spcAft>
                <a:spcPts val="600"/>
              </a:spcAft>
            </a:pPr>
            <a:r>
              <a:rPr lang="en-GB" sz="1600" dirty="0">
                <a:latin typeface="Calibri" panose="020F0502020204030204" pitchFamily="34" charset="0"/>
                <a:ea typeface="Calibri" panose="020F0502020204030204" pitchFamily="34" charset="0"/>
                <a:cs typeface="Times New Roman" panose="02020603050405020304" pitchFamily="18" charset="0"/>
              </a:rPr>
              <a:t>This section of the model addresses Access to Advice and Advocacy. It covers the referral, and triage processes and considers the universal resources on offer but would continue throughout the model proposed. </a:t>
            </a:r>
          </a:p>
        </p:txBody>
      </p:sp>
      <p:sp>
        <p:nvSpPr>
          <p:cNvPr id="8" name="TextBox 7">
            <a:extLst>
              <a:ext uri="{FF2B5EF4-FFF2-40B4-BE49-F238E27FC236}">
                <a16:creationId xmlns:a16="http://schemas.microsoft.com/office/drawing/2014/main" id="{B49C1A2D-8EE8-C51A-146C-1E2D71C9B035}"/>
              </a:ext>
            </a:extLst>
          </p:cNvPr>
          <p:cNvSpPr txBox="1"/>
          <p:nvPr/>
        </p:nvSpPr>
        <p:spPr>
          <a:xfrm>
            <a:off x="127452" y="1756620"/>
            <a:ext cx="3990797" cy="5016758"/>
          </a:xfrm>
          <a:prstGeom prst="rect">
            <a:avLst/>
          </a:prstGeom>
          <a:solidFill>
            <a:schemeClr val="accent6">
              <a:lumMod val="20000"/>
              <a:lumOff val="80000"/>
            </a:schemeClr>
          </a:solidFill>
        </p:spPr>
        <p:txBody>
          <a:bodyPr wrap="square" rtlCol="0">
            <a:spAutoFit/>
          </a:bodyPr>
          <a:lstStyle/>
          <a:p>
            <a:r>
              <a:rPr lang="en-GB" sz="1600" b="1" dirty="0">
                <a:latin typeface="Calibri" panose="020F0502020204030204" pitchFamily="34" charset="0"/>
                <a:ea typeface="Calibri" panose="020F0502020204030204" pitchFamily="34" charset="0"/>
                <a:cs typeface="Times New Roman" panose="02020603050405020304" pitchFamily="18" charset="0"/>
              </a:rPr>
              <a:t>A need for CLEAR &amp; CONSISTENT COMMUNICATION </a:t>
            </a:r>
            <a:r>
              <a:rPr lang="en-GB" sz="1600" dirty="0">
                <a:latin typeface="Calibri" panose="020F0502020204030204" pitchFamily="34" charset="0"/>
                <a:ea typeface="Calibri" panose="020F0502020204030204" pitchFamily="34" charset="0"/>
                <a:cs typeface="Times New Roman" panose="02020603050405020304" pitchFamily="18" charset="0"/>
              </a:rPr>
              <a:t>- Unclear remit and referral criteria; </a:t>
            </a:r>
            <a:r>
              <a:rPr lang="en-GB" sz="1600" kern="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struggle to know what is happening</a:t>
            </a:r>
            <a:r>
              <a:rPr lang="en-GB" sz="1600" kern="0" dirty="0">
                <a:latin typeface="Calibri" panose="020F0502020204030204" pitchFamily="34" charset="0"/>
                <a:ea typeface="Calibri" panose="020F0502020204030204" pitchFamily="34" charset="0"/>
                <a:cs typeface="Times New Roman" panose="02020603050405020304" pitchFamily="18" charset="0"/>
              </a:rPr>
              <a:t>; </a:t>
            </a:r>
            <a:r>
              <a:rPr lang="en-GB" sz="1600" kern="0" dirty="0">
                <a:latin typeface="Calibri" panose="020F0502020204030204" pitchFamily="34" charset="0"/>
                <a:ea typeface="Times New Roman" panose="02020603050405020304" pitchFamily="18" charset="0"/>
              </a:rPr>
              <a:t>confusion about how OT could benefit their child, </a:t>
            </a:r>
            <a:r>
              <a:rPr lang="en-GB" sz="1600" kern="0" dirty="0">
                <a:latin typeface="Calibri" panose="020F0502020204030204" pitchFamily="34" charset="0"/>
                <a:ea typeface="Calibri" panose="020F0502020204030204" pitchFamily="34" charset="0"/>
                <a:cs typeface="Times New Roman" panose="02020603050405020304" pitchFamily="18" charset="0"/>
              </a:rPr>
              <a:t>particularly in understanding how functional skills are impacted by sensory needs; </a:t>
            </a:r>
            <a:r>
              <a:rPr lang="en-GB" sz="1600" kern="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more</a:t>
            </a:r>
            <a:r>
              <a:rPr lang="en-GB" sz="1600" kern="0" dirty="0">
                <a:solidFill>
                  <a:schemeClr val="tx1">
                    <a:lumMod val="50000"/>
                    <a:lumOff val="50000"/>
                  </a:schemeClr>
                </a:solidFill>
                <a:latin typeface="Calibri" panose="020F0502020204030204" pitchFamily="34" charset="0"/>
                <a:ea typeface="Calibri" panose="020F0502020204030204" pitchFamily="34" charset="0"/>
              </a:rPr>
              <a:t> multi-agency liaison</a:t>
            </a:r>
            <a:r>
              <a:rPr lang="en-GB" sz="1600" kern="0" dirty="0">
                <a:latin typeface="Calibri" panose="020F0502020204030204" pitchFamily="34" charset="0"/>
                <a:ea typeface="Calibri" panose="020F0502020204030204" pitchFamily="34" charset="0"/>
              </a:rPr>
              <a:t>; l</a:t>
            </a:r>
            <a:r>
              <a:rPr lang="en-GB" sz="1600" kern="0" dirty="0">
                <a:latin typeface="Calibri" panose="020F0502020204030204" pitchFamily="34" charset="0"/>
                <a:ea typeface="Times New Roman" panose="02020603050405020304" pitchFamily="18" charset="0"/>
              </a:rPr>
              <a:t>ong waiting periods for assessments; </a:t>
            </a:r>
            <a:r>
              <a:rPr lang="en-GB" sz="1600" kern="0" dirty="0">
                <a:solidFill>
                  <a:schemeClr val="tx1">
                    <a:lumMod val="50000"/>
                    <a:lumOff val="50000"/>
                  </a:schemeClr>
                </a:solidFill>
                <a:latin typeface="Calibri" panose="020F0502020204030204" pitchFamily="34" charset="0"/>
                <a:ea typeface="Times New Roman" panose="02020603050405020304" pitchFamily="18" charset="0"/>
              </a:rPr>
              <a:t>significant delay to necessary interventions;</a:t>
            </a:r>
            <a:r>
              <a:rPr lang="en-GB" sz="1600" kern="0" dirty="0">
                <a:latin typeface="Calibri" panose="020F0502020204030204" pitchFamily="34" charset="0"/>
                <a:ea typeface="Times New Roman" panose="02020603050405020304" pitchFamily="18" charset="0"/>
              </a:rPr>
              <a:t> p</a:t>
            </a:r>
            <a:r>
              <a:rPr lang="en-GB" sz="1600" kern="0" dirty="0">
                <a:latin typeface="Calibri" panose="020F0502020204030204" pitchFamily="34" charset="0"/>
                <a:ea typeface="Calibri" panose="020F0502020204030204" pitchFamily="34" charset="0"/>
              </a:rPr>
              <a:t>arent involvement and the importance of actively participating in the decision-making; </a:t>
            </a:r>
            <a:r>
              <a:rPr lang="en-GB" sz="1600" kern="0" dirty="0">
                <a:solidFill>
                  <a:schemeClr val="tx1">
                    <a:lumMod val="50000"/>
                    <a:lumOff val="50000"/>
                  </a:schemeClr>
                </a:solidFill>
                <a:latin typeface="Calibri" panose="020F0502020204030204" pitchFamily="34" charset="0"/>
                <a:ea typeface="Calibri" panose="020F0502020204030204" pitchFamily="34" charset="0"/>
              </a:rPr>
              <a:t>consistency in the approach in every setting</a:t>
            </a:r>
            <a:r>
              <a:rPr lang="en-GB" sz="1600" kern="0" dirty="0">
                <a:latin typeface="Calibri" panose="020F0502020204030204" pitchFamily="34" charset="0"/>
                <a:ea typeface="Calibri" panose="020F0502020204030204" pitchFamily="34" charset="0"/>
              </a:rPr>
              <a:t>; parent in the wider community and appreciate reaching out to an OT for advice and advocacy for their child at school to enable understanding as to ‘how to’; </a:t>
            </a:r>
            <a:r>
              <a:rPr lang="en-GB" sz="1600" kern="0" dirty="0">
                <a:solidFill>
                  <a:schemeClr val="tx1">
                    <a:lumMod val="50000"/>
                    <a:lumOff val="50000"/>
                  </a:schemeClr>
                </a:solidFill>
                <a:latin typeface="Calibri" panose="020F0502020204030204" pitchFamily="34" charset="0"/>
                <a:ea typeface="Calibri" panose="020F0502020204030204" pitchFamily="34" charset="0"/>
              </a:rPr>
              <a:t>parents felt empowered working with OT and gained confidence in their ability to respond to challenges at home and </a:t>
            </a:r>
            <a:r>
              <a:rPr lang="en-GB" sz="1600" i="1" kern="0" dirty="0">
                <a:solidFill>
                  <a:schemeClr val="tx1">
                    <a:lumMod val="50000"/>
                    <a:lumOff val="50000"/>
                  </a:schemeClr>
                </a:solidFill>
                <a:latin typeface="Calibri" panose="020F0502020204030204" pitchFamily="34" charset="0"/>
                <a:ea typeface="Calibri" panose="020F0502020204030204" pitchFamily="34" charset="0"/>
              </a:rPr>
              <a:t>‘made it work’</a:t>
            </a:r>
            <a:r>
              <a:rPr lang="en-GB" sz="1600" kern="0" dirty="0">
                <a:solidFill>
                  <a:schemeClr val="tx1">
                    <a:lumMod val="50000"/>
                    <a:lumOff val="50000"/>
                  </a:schemeClr>
                </a:solidFill>
                <a:latin typeface="Calibri" panose="020F0502020204030204" pitchFamily="34" charset="0"/>
                <a:ea typeface="Calibri" panose="020F0502020204030204" pitchFamily="34" charset="0"/>
              </a:rPr>
              <a:t>. </a:t>
            </a:r>
          </a:p>
        </p:txBody>
      </p:sp>
      <p:sp>
        <p:nvSpPr>
          <p:cNvPr id="10" name="TextBox 9">
            <a:extLst>
              <a:ext uri="{FF2B5EF4-FFF2-40B4-BE49-F238E27FC236}">
                <a16:creationId xmlns:a16="http://schemas.microsoft.com/office/drawing/2014/main" id="{88A1E9BF-0C36-C1ED-6391-C92CCDCA86A2}"/>
              </a:ext>
            </a:extLst>
          </p:cNvPr>
          <p:cNvSpPr txBox="1"/>
          <p:nvPr/>
        </p:nvSpPr>
        <p:spPr>
          <a:xfrm>
            <a:off x="4427984" y="1825391"/>
            <a:ext cx="4100243" cy="2694712"/>
          </a:xfrm>
          <a:prstGeom prst="rect">
            <a:avLst/>
          </a:prstGeom>
          <a:noFill/>
        </p:spPr>
        <p:txBody>
          <a:bodyPr wrap="square">
            <a:spAutoFit/>
          </a:bodyPr>
          <a:lstStyle/>
          <a:p>
            <a:pPr algn="ctr">
              <a:lnSpc>
                <a:spcPct val="107000"/>
              </a:lnSpc>
              <a:spcAft>
                <a:spcPts val="600"/>
              </a:spcAft>
            </a:pPr>
            <a:r>
              <a:rPr lang="en-GB" sz="1400" i="1" dirty="0">
                <a:solidFill>
                  <a:srgbClr val="4472C4"/>
                </a:solidFill>
                <a:latin typeface="Calibri" panose="020F0502020204030204" pitchFamily="34" charset="0"/>
                <a:ea typeface="Calibri" panose="020F0502020204030204" pitchFamily="34" charset="0"/>
                <a:cs typeface="Times New Roman" panose="02020603050405020304" pitchFamily="18" charset="0"/>
              </a:rPr>
              <a:t>“I think what's difficult with the current set up with CYPOT is that you don't feel like you can get through the front door…we've got families that really struggle to answer the phone or attend appointments. … You know, we're that lynchpin of enabling the parent to connect with the service and often we don't know that the service is trying to get in touch with the parents, so that's the bit I think that feels the most frustrating. I think once you get to SEN OT, it does feel more secure.”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GB" sz="1400" b="1" i="1" dirty="0">
                <a:solidFill>
                  <a:srgbClr val="4472C4"/>
                </a:solidFill>
                <a:latin typeface="Calibri" panose="020F0502020204030204" pitchFamily="34" charset="0"/>
                <a:ea typeface="Calibri" panose="020F0502020204030204" pitchFamily="34" charset="0"/>
                <a:cs typeface="Times New Roman" panose="02020603050405020304" pitchFamily="18" charset="0"/>
              </a:rPr>
              <a:t>Quote from SENCo</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8E46344-A34B-725D-BFB7-074AE77C6FDE}"/>
              </a:ext>
            </a:extLst>
          </p:cNvPr>
          <p:cNvSpPr txBox="1"/>
          <p:nvPr/>
        </p:nvSpPr>
        <p:spPr>
          <a:xfrm>
            <a:off x="4192644" y="4544448"/>
            <a:ext cx="4699836" cy="1311641"/>
          </a:xfrm>
          <a:prstGeom prst="rect">
            <a:avLst/>
          </a:prstGeom>
          <a:noFill/>
        </p:spPr>
        <p:txBody>
          <a:bodyPr wrap="square">
            <a:spAutoFit/>
          </a:bodyPr>
          <a:lstStyle/>
          <a:p>
            <a:pPr algn="ctr">
              <a:lnSpc>
                <a:spcPct val="107000"/>
              </a:lnSpc>
              <a:spcAft>
                <a:spcPts val="600"/>
              </a:spcAft>
            </a:pPr>
            <a:r>
              <a:rPr lang="en-GB" sz="1400" i="1" dirty="0">
                <a:solidFill>
                  <a:srgbClr val="4472C4"/>
                </a:solidFill>
                <a:latin typeface="Calibri" panose="020F0502020204030204" pitchFamily="34" charset="0"/>
                <a:ea typeface="Calibri" panose="020F0502020204030204" pitchFamily="34" charset="0"/>
                <a:cs typeface="Times New Roman" panose="02020603050405020304" pitchFamily="18" charset="0"/>
              </a:rPr>
              <a:t>“It was important to recognise that the toileting challenges were the result of so many different issues – sensory and physical, anxiety, developmental etc. It was important to remind ourselves that we know him better than anyone.”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GB" sz="1400" b="1" i="1" dirty="0">
                <a:solidFill>
                  <a:srgbClr val="4472C4"/>
                </a:solidFill>
                <a:latin typeface="Calibri" panose="020F0502020204030204" pitchFamily="34" charset="0"/>
                <a:ea typeface="Calibri" panose="020F0502020204030204" pitchFamily="34" charset="0"/>
                <a:cs typeface="Times New Roman" panose="02020603050405020304" pitchFamily="18" charset="0"/>
              </a:rPr>
              <a:t>Quote from parent</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769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57111-EAD2-9D31-A0F3-196E5DA571B5}"/>
              </a:ext>
            </a:extLst>
          </p:cNvPr>
          <p:cNvPicPr>
            <a:picLocks noChangeAspect="1"/>
          </p:cNvPicPr>
          <p:nvPr/>
        </p:nvPicPr>
        <p:blipFill>
          <a:blip r:embed="rId2"/>
          <a:srcRect l="28738" t="30400" r="18500" b="22001"/>
          <a:stretch/>
        </p:blipFill>
        <p:spPr>
          <a:xfrm>
            <a:off x="87522" y="764704"/>
            <a:ext cx="9081480" cy="5256584"/>
          </a:xfrm>
          <a:prstGeom prst="rect">
            <a:avLst/>
          </a:prstGeom>
        </p:spPr>
      </p:pic>
    </p:spTree>
    <p:extLst>
      <p:ext uri="{BB962C8B-B14F-4D97-AF65-F5344CB8AC3E}">
        <p14:creationId xmlns:p14="http://schemas.microsoft.com/office/powerpoint/2010/main" val="277461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1261E-FC64-5C9F-F4CF-E022E38763AC}"/>
              </a:ext>
            </a:extLst>
          </p:cNvPr>
          <p:cNvPicPr>
            <a:picLocks noChangeAspect="1"/>
          </p:cNvPicPr>
          <p:nvPr/>
        </p:nvPicPr>
        <p:blipFill>
          <a:blip r:embed="rId2"/>
          <a:srcRect l="25588" t="27600" r="11413" b="10801"/>
          <a:stretch/>
        </p:blipFill>
        <p:spPr>
          <a:xfrm>
            <a:off x="0" y="116632"/>
            <a:ext cx="9036496" cy="6048672"/>
          </a:xfrm>
          <a:prstGeom prst="rect">
            <a:avLst/>
          </a:prstGeom>
        </p:spPr>
      </p:pic>
    </p:spTree>
    <p:extLst>
      <p:ext uri="{BB962C8B-B14F-4D97-AF65-F5344CB8AC3E}">
        <p14:creationId xmlns:p14="http://schemas.microsoft.com/office/powerpoint/2010/main" val="268544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117E0-BB86-6CFA-47B5-6C7399922D4F}"/>
              </a:ext>
            </a:extLst>
          </p:cNvPr>
          <p:cNvPicPr>
            <a:picLocks noChangeAspect="1"/>
          </p:cNvPicPr>
          <p:nvPr/>
        </p:nvPicPr>
        <p:blipFill>
          <a:blip r:embed="rId2"/>
          <a:srcRect l="27163" t="27600" r="15350" b="12200"/>
          <a:stretch/>
        </p:blipFill>
        <p:spPr>
          <a:xfrm>
            <a:off x="42530" y="332656"/>
            <a:ext cx="8921958" cy="5904656"/>
          </a:xfrm>
          <a:prstGeom prst="rect">
            <a:avLst/>
          </a:prstGeom>
        </p:spPr>
      </p:pic>
    </p:spTree>
    <p:extLst>
      <p:ext uri="{BB962C8B-B14F-4D97-AF65-F5344CB8AC3E}">
        <p14:creationId xmlns:p14="http://schemas.microsoft.com/office/powerpoint/2010/main" val="195329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7DD19-152A-174A-092C-B12A3D20B49D}"/>
              </a:ext>
            </a:extLst>
          </p:cNvPr>
          <p:cNvPicPr>
            <a:picLocks noChangeAspect="1"/>
          </p:cNvPicPr>
          <p:nvPr/>
        </p:nvPicPr>
        <p:blipFill>
          <a:blip r:embed="rId2"/>
          <a:srcRect l="27950" t="29000" r="11413" b="12200"/>
          <a:stretch/>
        </p:blipFill>
        <p:spPr>
          <a:xfrm>
            <a:off x="107503" y="188640"/>
            <a:ext cx="8976997" cy="5976664"/>
          </a:xfrm>
          <a:prstGeom prst="rect">
            <a:avLst/>
          </a:prstGeom>
        </p:spPr>
      </p:pic>
    </p:spTree>
    <p:extLst>
      <p:ext uri="{BB962C8B-B14F-4D97-AF65-F5344CB8AC3E}">
        <p14:creationId xmlns:p14="http://schemas.microsoft.com/office/powerpoint/2010/main" val="48299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1DAB0-5BB1-26E1-E0CF-8F22696E45C6}"/>
              </a:ext>
            </a:extLst>
          </p:cNvPr>
          <p:cNvPicPr>
            <a:picLocks noChangeAspect="1"/>
          </p:cNvPicPr>
          <p:nvPr/>
        </p:nvPicPr>
        <p:blipFill>
          <a:blip r:embed="rId2"/>
          <a:srcRect l="29525" t="30400" r="22438" b="19200"/>
          <a:stretch/>
        </p:blipFill>
        <p:spPr>
          <a:xfrm>
            <a:off x="323528" y="332655"/>
            <a:ext cx="8640960" cy="5904657"/>
          </a:xfrm>
          <a:prstGeom prst="rect">
            <a:avLst/>
          </a:prstGeom>
        </p:spPr>
      </p:pic>
    </p:spTree>
    <p:extLst>
      <p:ext uri="{BB962C8B-B14F-4D97-AF65-F5344CB8AC3E}">
        <p14:creationId xmlns:p14="http://schemas.microsoft.com/office/powerpoint/2010/main" val="17812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CDF675-E3BC-AAD4-C86E-06951C5699A7}"/>
              </a:ext>
            </a:extLst>
          </p:cNvPr>
          <p:cNvPicPr>
            <a:picLocks noChangeAspect="1"/>
          </p:cNvPicPr>
          <p:nvPr/>
        </p:nvPicPr>
        <p:blipFill>
          <a:blip r:embed="rId2"/>
          <a:srcRect l="25588" t="26200" r="12201" b="10800"/>
          <a:stretch/>
        </p:blipFill>
        <p:spPr>
          <a:xfrm>
            <a:off x="107504" y="915"/>
            <a:ext cx="8856984" cy="6236398"/>
          </a:xfrm>
          <a:prstGeom prst="rect">
            <a:avLst/>
          </a:prstGeom>
        </p:spPr>
      </p:pic>
    </p:spTree>
    <p:extLst>
      <p:ext uri="{BB962C8B-B14F-4D97-AF65-F5344CB8AC3E}">
        <p14:creationId xmlns:p14="http://schemas.microsoft.com/office/powerpoint/2010/main" val="258816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ople in group therapy">
            <a:extLst>
              <a:ext uri="{FF2B5EF4-FFF2-40B4-BE49-F238E27FC236}">
                <a16:creationId xmlns:a16="http://schemas.microsoft.com/office/drawing/2014/main" id="{154A2827-9F4A-62E6-076F-1FD3D204E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4000" cy="5884118"/>
          </a:xfrm>
          <a:prstGeom prst="rect">
            <a:avLst/>
          </a:prstGeom>
        </p:spPr>
      </p:pic>
      <p:sp>
        <p:nvSpPr>
          <p:cNvPr id="4" name="TextBox 3">
            <a:extLst>
              <a:ext uri="{FF2B5EF4-FFF2-40B4-BE49-F238E27FC236}">
                <a16:creationId xmlns:a16="http://schemas.microsoft.com/office/drawing/2014/main" id="{8A0FECDA-19A9-2ADD-D7A8-013324BF3756}"/>
              </a:ext>
            </a:extLst>
          </p:cNvPr>
          <p:cNvSpPr txBox="1"/>
          <p:nvPr/>
        </p:nvSpPr>
        <p:spPr>
          <a:xfrm>
            <a:off x="4788024" y="349419"/>
            <a:ext cx="2872596" cy="507831"/>
          </a:xfrm>
          <a:prstGeom prst="rect">
            <a:avLst/>
          </a:prstGeom>
          <a:noFill/>
        </p:spPr>
        <p:txBody>
          <a:bodyPr wrap="square" rtlCol="0">
            <a:spAutoFit/>
          </a:bodyPr>
          <a:lstStyle/>
          <a:p>
            <a:r>
              <a:rPr lang="en-GB" sz="2700" b="1" dirty="0"/>
              <a:t>Small Group Work</a:t>
            </a:r>
          </a:p>
        </p:txBody>
      </p:sp>
    </p:spTree>
    <p:extLst>
      <p:ext uri="{BB962C8B-B14F-4D97-AF65-F5344CB8AC3E}">
        <p14:creationId xmlns:p14="http://schemas.microsoft.com/office/powerpoint/2010/main" val="3269041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D187-0F50-D89A-12EF-B50D56D9A774}"/>
              </a:ext>
            </a:extLst>
          </p:cNvPr>
          <p:cNvSpPr>
            <a:spLocks noGrp="1"/>
          </p:cNvSpPr>
          <p:nvPr>
            <p:ph type="ctrTitle"/>
          </p:nvPr>
        </p:nvSpPr>
        <p:spPr>
          <a:xfrm>
            <a:off x="708660" y="1553765"/>
            <a:ext cx="7543800" cy="1232869"/>
          </a:xfrm>
        </p:spPr>
        <p:txBody>
          <a:bodyPr/>
          <a:lstStyle/>
          <a:p>
            <a:pPr algn="ctr"/>
            <a:r>
              <a:rPr lang="en-GB" b="1" dirty="0"/>
              <a:t>Comfort Break</a:t>
            </a:r>
          </a:p>
        </p:txBody>
      </p:sp>
      <p:pic>
        <p:nvPicPr>
          <p:cNvPr id="2052" name="Picture 4" descr="Image result for comfort break">
            <a:extLst>
              <a:ext uri="{FF2B5EF4-FFF2-40B4-BE49-F238E27FC236}">
                <a16:creationId xmlns:a16="http://schemas.microsoft.com/office/drawing/2014/main" id="{80A95DB7-2D93-D991-485F-6FD884701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196"/>
          <a:stretch/>
        </p:blipFill>
        <p:spPr bwMode="auto">
          <a:xfrm>
            <a:off x="282179" y="2943263"/>
            <a:ext cx="4068244" cy="22562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10 minute timer">
            <a:extLst>
              <a:ext uri="{FF2B5EF4-FFF2-40B4-BE49-F238E27FC236}">
                <a16:creationId xmlns:a16="http://schemas.microsoft.com/office/drawing/2014/main" id="{6F13073A-50A8-C99C-F1F0-B85E186F6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3171825"/>
            <a:ext cx="2214563" cy="221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85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E739-4F2C-1AEC-5559-CC0A3DB3E3CD}"/>
              </a:ext>
            </a:extLst>
          </p:cNvPr>
          <p:cNvSpPr>
            <a:spLocks noGrp="1"/>
          </p:cNvSpPr>
          <p:nvPr>
            <p:ph type="title"/>
          </p:nvPr>
        </p:nvSpPr>
        <p:spPr/>
        <p:txBody>
          <a:bodyPr>
            <a:normAutofit/>
          </a:bodyPr>
          <a:lstStyle/>
          <a:p>
            <a:r>
              <a:rPr lang="en-GB" sz="4000" b="1" dirty="0">
                <a:solidFill>
                  <a:schemeClr val="tx1"/>
                </a:solidFill>
              </a:rPr>
              <a:t>Agenda</a:t>
            </a:r>
          </a:p>
        </p:txBody>
      </p:sp>
      <p:sp>
        <p:nvSpPr>
          <p:cNvPr id="3" name="Content Placeholder 2">
            <a:extLst>
              <a:ext uri="{FF2B5EF4-FFF2-40B4-BE49-F238E27FC236}">
                <a16:creationId xmlns:a16="http://schemas.microsoft.com/office/drawing/2014/main" id="{A6BF4393-7463-359C-8F98-A2FFA1AA127B}"/>
              </a:ext>
            </a:extLst>
          </p:cNvPr>
          <p:cNvSpPr>
            <a:spLocks noGrp="1"/>
          </p:cNvSpPr>
          <p:nvPr>
            <p:ph idx="1"/>
          </p:nvPr>
        </p:nvSpPr>
        <p:spPr>
          <a:xfrm>
            <a:off x="822960" y="2241550"/>
            <a:ext cx="7543800" cy="3454828"/>
          </a:xfrm>
        </p:spPr>
        <p:txBody>
          <a:bodyPr>
            <a:normAutofit/>
          </a:bodyPr>
          <a:lstStyle/>
          <a:p>
            <a:pPr algn="l" fontAlgn="base"/>
            <a:endParaRPr lang="en-GB" sz="2400" dirty="0">
              <a:solidFill>
                <a:srgbClr val="000000"/>
              </a:solidFill>
              <a:highlight>
                <a:srgbClr val="FFFFFF"/>
              </a:highlight>
              <a:latin typeface="Aptos" panose="020B0004020202020204" pitchFamily="34" charset="0"/>
            </a:endParaRPr>
          </a:p>
          <a:p>
            <a:pPr algn="l">
              <a:buFont typeface="+mj-lt"/>
              <a:buAutoNum type="arabicPeriod"/>
            </a:pPr>
            <a:r>
              <a:rPr lang="en-GB" sz="2400" b="1" i="0" dirty="0">
                <a:solidFill>
                  <a:srgbClr val="000000"/>
                </a:solidFill>
                <a:effectLst/>
              </a:rPr>
              <a:t>Claire </a:t>
            </a:r>
            <a:r>
              <a:rPr lang="en-GB" sz="2400" b="1" i="0" dirty="0" err="1">
                <a:solidFill>
                  <a:srgbClr val="000000"/>
                </a:solidFill>
                <a:effectLst/>
              </a:rPr>
              <a:t>Brundle</a:t>
            </a:r>
            <a:r>
              <a:rPr lang="en-GB" sz="2400" b="0" i="0" dirty="0">
                <a:solidFill>
                  <a:srgbClr val="000000"/>
                </a:solidFill>
                <a:effectLst/>
              </a:rPr>
              <a:t>- Programme Change Lead (OT)</a:t>
            </a:r>
          </a:p>
          <a:p>
            <a:pPr>
              <a:buFont typeface="+mj-lt"/>
              <a:buAutoNum type="arabicPeriod"/>
            </a:pPr>
            <a:r>
              <a:rPr lang="en-GB" sz="2400" b="1" dirty="0">
                <a:solidFill>
                  <a:srgbClr val="000000"/>
                </a:solidFill>
                <a:highlight>
                  <a:srgbClr val="FFFFFF"/>
                </a:highlight>
              </a:rPr>
              <a:t>Break</a:t>
            </a:r>
            <a:endParaRPr lang="en-GB" sz="2400" b="0" i="0" dirty="0">
              <a:solidFill>
                <a:srgbClr val="000000"/>
              </a:solidFill>
              <a:effectLst/>
            </a:endParaRPr>
          </a:p>
          <a:p>
            <a:pPr algn="l">
              <a:buFont typeface="+mj-lt"/>
              <a:buAutoNum type="arabicPeriod"/>
            </a:pPr>
            <a:r>
              <a:rPr lang="en-GB" sz="2400" b="1" i="0" dirty="0">
                <a:solidFill>
                  <a:srgbClr val="000000"/>
                </a:solidFill>
                <a:effectLst/>
              </a:rPr>
              <a:t>Anna Harper</a:t>
            </a:r>
            <a:r>
              <a:rPr lang="en-GB" sz="2400" b="0" i="0" dirty="0">
                <a:solidFill>
                  <a:srgbClr val="000000"/>
                </a:solidFill>
                <a:effectLst/>
              </a:rPr>
              <a:t>- Tribunal Dispute Resolution and Training Manager</a:t>
            </a:r>
            <a:endParaRPr lang="en-GB" sz="2400" b="1" dirty="0">
              <a:solidFill>
                <a:srgbClr val="000000"/>
              </a:solidFill>
              <a:highlight>
                <a:srgbClr val="FFFFFF"/>
              </a:highlight>
            </a:endParaRPr>
          </a:p>
          <a:p>
            <a:pPr algn="l" fontAlgn="base">
              <a:buFont typeface="+mj-lt"/>
              <a:buAutoNum type="arabicPeriod"/>
            </a:pPr>
            <a:r>
              <a:rPr lang="en-GB" sz="2400" b="1" dirty="0">
                <a:solidFill>
                  <a:srgbClr val="000000"/>
                </a:solidFill>
                <a:highlight>
                  <a:srgbClr val="FFFFFF"/>
                </a:highlight>
              </a:rPr>
              <a:t>H&amp;F Notices </a:t>
            </a:r>
            <a:endParaRPr lang="en-GB" sz="2400" dirty="0">
              <a:solidFill>
                <a:srgbClr val="000000"/>
              </a:solidFill>
              <a:highlight>
                <a:srgbClr val="FFFFFF"/>
              </a:highlight>
            </a:endParaRPr>
          </a:p>
          <a:p>
            <a:endParaRPr lang="en-GB" dirty="0"/>
          </a:p>
        </p:txBody>
      </p:sp>
    </p:spTree>
    <p:extLst>
      <p:ext uri="{BB962C8B-B14F-4D97-AF65-F5344CB8AC3E}">
        <p14:creationId xmlns:p14="http://schemas.microsoft.com/office/powerpoint/2010/main" val="144579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8296-ADA9-B983-24C0-78C00ED803BD}"/>
              </a:ext>
            </a:extLst>
          </p:cNvPr>
          <p:cNvSpPr>
            <a:spLocks noGrp="1"/>
          </p:cNvSpPr>
          <p:nvPr>
            <p:ph type="ctrTitle"/>
          </p:nvPr>
        </p:nvSpPr>
        <p:spPr/>
        <p:txBody>
          <a:bodyPr>
            <a:normAutofit/>
          </a:bodyPr>
          <a:lstStyle/>
          <a:p>
            <a:pPr marL="0" marR="0" lvl="0" indent="0" defTabSz="914400" rtl="0" eaLnBrk="1" fontAlgn="auto" latinLnBrk="0" hangingPunct="1">
              <a:lnSpc>
                <a:spcPct val="100000"/>
              </a:lnSpc>
              <a:spcBef>
                <a:spcPct val="20000"/>
              </a:spcBef>
              <a:spcAft>
                <a:spcPts val="0"/>
              </a:spcAft>
              <a:tabLst/>
              <a:defRPr/>
            </a:pPr>
            <a:r>
              <a:rPr kumimoji="0" lang="en-GB" sz="3600" b="0" i="0" u="sng" strike="noStrike" kern="1200" cap="none" spc="0" normalizeH="0" baseline="0" noProof="0" dirty="0">
                <a:ln>
                  <a:noFill/>
                </a:ln>
                <a:solidFill>
                  <a:srgbClr val="000000"/>
                </a:solidFill>
                <a:effectLst/>
                <a:uLnTx/>
                <a:uFillTx/>
                <a:latin typeface="Arial"/>
                <a:ea typeface="+mn-ea"/>
                <a:cs typeface="+mn-cs"/>
              </a:rPr>
              <a:t>Tribunals – General Overview</a:t>
            </a:r>
            <a:br>
              <a:rPr kumimoji="0" lang="en-GB" sz="3600" b="0" i="0" u="sng" strike="noStrike" kern="1200" cap="none" spc="0" normalizeH="0" baseline="0" noProof="0" dirty="0">
                <a:ln>
                  <a:noFill/>
                </a:ln>
                <a:solidFill>
                  <a:srgbClr val="000000"/>
                </a:solidFill>
                <a:effectLst/>
                <a:uLnTx/>
                <a:uFillTx/>
                <a:latin typeface="Arial"/>
                <a:ea typeface="+mn-ea"/>
                <a:cs typeface="+mn-cs"/>
              </a:rPr>
            </a:br>
            <a:endParaRPr lang="en-GB" dirty="0"/>
          </a:p>
        </p:txBody>
      </p:sp>
      <p:sp>
        <p:nvSpPr>
          <p:cNvPr id="3" name="Subtitle 2">
            <a:extLst>
              <a:ext uri="{FF2B5EF4-FFF2-40B4-BE49-F238E27FC236}">
                <a16:creationId xmlns:a16="http://schemas.microsoft.com/office/drawing/2014/main" id="{25E42A26-5227-268B-15CF-A056BBCD79EB}"/>
              </a:ext>
            </a:extLst>
          </p:cNvPr>
          <p:cNvSpPr>
            <a:spLocks noGrp="1"/>
          </p:cNvSpPr>
          <p:nvPr>
            <p:ph type="subTitle" idx="1"/>
          </p:nvPr>
        </p:nvSpPr>
        <p:spPr/>
        <p:txBody>
          <a:bodyPr/>
          <a:lstStyle/>
          <a:p>
            <a:r>
              <a:rPr lang="en-GB" dirty="0"/>
              <a:t>Anna harper- Tribunal Dispute Resolution and Training Manager</a:t>
            </a:r>
          </a:p>
        </p:txBody>
      </p:sp>
    </p:spTree>
    <p:extLst>
      <p:ext uri="{BB962C8B-B14F-4D97-AF65-F5344CB8AC3E}">
        <p14:creationId xmlns:p14="http://schemas.microsoft.com/office/powerpoint/2010/main" val="135236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179512" y="476672"/>
            <a:ext cx="8229600" cy="1081088"/>
          </a:xfrm>
        </p:spPr>
        <p:txBody>
          <a:bodyPr>
            <a:normAutofit/>
          </a:bodyPr>
          <a:lstStyle/>
          <a:p>
            <a:r>
              <a:rPr kumimoji="0" lang="en-GB" sz="3100" b="1" i="0" u="sng" strike="noStrike" kern="1200" cap="none" spc="0" normalizeH="0" baseline="0" noProof="0" dirty="0">
                <a:ln>
                  <a:noFill/>
                </a:ln>
                <a:solidFill>
                  <a:srgbClr val="000000"/>
                </a:solidFill>
                <a:effectLst/>
                <a:uLnTx/>
                <a:uFillTx/>
              </a:rPr>
              <a:t>What is the SENDIST?</a:t>
            </a:r>
            <a:br>
              <a:rPr kumimoji="0" lang="en-GB" sz="4000" b="0" i="0" u="none" strike="noStrike" kern="1200" cap="none" spc="0" normalizeH="0" baseline="0" noProof="0" dirty="0">
                <a:ln>
                  <a:noFill/>
                </a:ln>
                <a:solidFill>
                  <a:srgbClr val="000000"/>
                </a:solidFill>
                <a:effectLst/>
                <a:uLnTx/>
                <a:uFillTx/>
                <a:latin typeface="Calibri Light"/>
              </a:rPr>
            </a:br>
            <a:endParaRPr lang="en-GB" sz="2800" u="sng"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0" y="1341438"/>
            <a:ext cx="8229600" cy="4784725"/>
          </a:xfrm>
        </p:spPr>
        <p:txBody>
          <a:bodyPr>
            <a:normAutofit/>
          </a:bodyPr>
          <a:lstStyle/>
          <a:p>
            <a:endParaRPr lang="en-GB" sz="2400" dirty="0">
              <a:solidFill>
                <a:schemeClr val="tx1"/>
              </a:solidFill>
            </a:endParaRPr>
          </a:p>
          <a:p>
            <a:r>
              <a:rPr lang="en-GB" sz="2400" dirty="0">
                <a:solidFill>
                  <a:schemeClr val="tx1"/>
                </a:solidFill>
              </a:rPr>
              <a:t>The Special Educational Needs and Disability Tribunal (SENDIST) is part of the First Tier Tribunal (FTT) (Health, Education and Social Care Chamber (the Tribunal)). </a:t>
            </a:r>
          </a:p>
          <a:p>
            <a:r>
              <a:rPr lang="en-GB" sz="2400" dirty="0">
                <a:solidFill>
                  <a:schemeClr val="tx1"/>
                </a:solidFill>
              </a:rPr>
              <a:t>The FTT deals with appeals in relation to children and young people with special educational needs (SEN) as well as claims of disability discrimination in relation to schools.</a:t>
            </a:r>
          </a:p>
          <a:p>
            <a:r>
              <a:rPr lang="en-GB" sz="2400" dirty="0">
                <a:solidFill>
                  <a:schemeClr val="tx1"/>
                </a:solidFill>
              </a:rPr>
              <a:t>Appeals in respect of decisions of the First Tier Tribunal are made to the Upper Tribunal (UT).</a:t>
            </a:r>
          </a:p>
          <a:p>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1509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0" y="192088"/>
            <a:ext cx="8229600" cy="1079500"/>
          </a:xfrm>
        </p:spPr>
        <p:txBody>
          <a:bodyPr>
            <a:normAutofit/>
          </a:bodyPr>
          <a:lstStyle/>
          <a:p>
            <a:r>
              <a:rPr kumimoji="0" lang="en-GB" sz="3100" b="1" i="0" u="sng" strike="noStrike" kern="1200" cap="none" spc="0" normalizeH="0" baseline="0" noProof="0" dirty="0">
                <a:ln>
                  <a:noFill/>
                </a:ln>
                <a:solidFill>
                  <a:srgbClr val="000000"/>
                </a:solidFill>
                <a:effectLst/>
                <a:uLnTx/>
                <a:uFillTx/>
              </a:rPr>
              <a:t>Decision Making</a:t>
            </a:r>
            <a:endParaRPr lang="en-GB" sz="2800" b="1" u="sng"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0" y="1341438"/>
            <a:ext cx="8229600" cy="4784725"/>
          </a:xfrm>
        </p:spPr>
        <p:txBody>
          <a:bodyPr>
            <a:normAutofit fontScale="32500" lnSpcReduction="20000"/>
          </a:bodyPr>
          <a:lstStyle/>
          <a:p>
            <a:endParaRPr lang="en-GB" sz="2400" dirty="0">
              <a:solidFill>
                <a:schemeClr val="bg1"/>
              </a:solidFill>
            </a:endParaRPr>
          </a:p>
          <a:p>
            <a:pPr>
              <a:lnSpc>
                <a:spcPct val="90000"/>
              </a:lnSpc>
              <a:buSzPct val="100000"/>
              <a:defRPr/>
            </a:pPr>
            <a:endParaRPr lang="en-GB" dirty="0"/>
          </a:p>
          <a:p>
            <a:pPr>
              <a:lnSpc>
                <a:spcPct val="90000"/>
              </a:lnSpc>
              <a:buSzPct val="100000"/>
              <a:defRPr/>
            </a:pPr>
            <a:r>
              <a:rPr lang="en-GB" sz="6200" dirty="0">
                <a:solidFill>
                  <a:schemeClr val="tx1"/>
                </a:solidFill>
              </a:rPr>
              <a:t>Panels are usually made up of three members - a legally qualified chair and the other members experienced in SEN and social care / disability issues</a:t>
            </a:r>
          </a:p>
          <a:p>
            <a:pPr>
              <a:lnSpc>
                <a:spcPct val="90000"/>
              </a:lnSpc>
              <a:buSzPct val="100000"/>
              <a:defRPr/>
            </a:pPr>
            <a:endParaRPr lang="en-GB" sz="6200" dirty="0">
              <a:solidFill>
                <a:schemeClr val="tx1"/>
              </a:solidFill>
            </a:endParaRPr>
          </a:p>
          <a:p>
            <a:pPr>
              <a:lnSpc>
                <a:spcPct val="90000"/>
              </a:lnSpc>
              <a:buSzPct val="100000"/>
              <a:defRPr/>
            </a:pPr>
            <a:r>
              <a:rPr lang="en-GB" sz="6200" dirty="0">
                <a:solidFill>
                  <a:schemeClr val="tx1"/>
                </a:solidFill>
              </a:rPr>
              <a:t>Decisions will be based on the evidence. Where counter evidence has been provided, the panel will use their expertise to decide which evidence they prefer</a:t>
            </a:r>
          </a:p>
          <a:p>
            <a:pPr>
              <a:lnSpc>
                <a:spcPct val="90000"/>
              </a:lnSpc>
              <a:buSzPct val="100000"/>
              <a:defRPr/>
            </a:pPr>
            <a:endParaRPr lang="en-GB" sz="6200" dirty="0">
              <a:solidFill>
                <a:schemeClr val="tx1"/>
              </a:solidFill>
            </a:endParaRPr>
          </a:p>
          <a:p>
            <a:pPr>
              <a:lnSpc>
                <a:spcPct val="90000"/>
              </a:lnSpc>
              <a:buSzPct val="100000"/>
              <a:defRPr/>
            </a:pPr>
            <a:r>
              <a:rPr lang="en-GB" sz="6200" dirty="0">
                <a:solidFill>
                  <a:schemeClr val="tx1"/>
                </a:solidFill>
              </a:rPr>
              <a:t>Decisions must be reasoned and evidence based, if there is professional evidence indicating a need and provision to meet that need and you wish to dispute this counter evidence is needed</a:t>
            </a:r>
          </a:p>
          <a:p>
            <a:pPr>
              <a:lnSpc>
                <a:spcPct val="90000"/>
              </a:lnSpc>
              <a:buSzPct val="100000"/>
              <a:defRPr/>
            </a:pPr>
            <a:endParaRPr lang="en-GB" sz="6200" dirty="0">
              <a:solidFill>
                <a:schemeClr val="tx1"/>
              </a:solidFill>
            </a:endParaRPr>
          </a:p>
          <a:p>
            <a:pPr>
              <a:lnSpc>
                <a:spcPct val="90000"/>
              </a:lnSpc>
              <a:buSzPct val="100000"/>
              <a:defRPr/>
            </a:pPr>
            <a:r>
              <a:rPr lang="en-GB" sz="6200" dirty="0">
                <a:solidFill>
                  <a:schemeClr val="tx1"/>
                </a:solidFill>
              </a:rPr>
              <a:t>Panels can rely on their own expertise</a:t>
            </a:r>
            <a:endParaRPr lang="en-GB" dirty="0"/>
          </a:p>
          <a:p>
            <a:endParaRPr lang="en-GB" dirty="0"/>
          </a:p>
        </p:txBody>
      </p:sp>
    </p:spTree>
    <p:extLst>
      <p:ext uri="{BB962C8B-B14F-4D97-AF65-F5344CB8AC3E}">
        <p14:creationId xmlns:p14="http://schemas.microsoft.com/office/powerpoint/2010/main" val="325435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179512" y="332656"/>
            <a:ext cx="7543800" cy="1449387"/>
          </a:xfrm>
        </p:spPr>
        <p:txBody>
          <a:bodyPr>
            <a:normAutofit/>
          </a:bodyPr>
          <a:lstStyle/>
          <a:p>
            <a:r>
              <a:rPr lang="en-GB" sz="2800" u="sng" dirty="0">
                <a:solidFill>
                  <a:schemeClr val="tx1"/>
                </a:solidFill>
                <a:latin typeface="+mn-lt"/>
                <a:ea typeface="+mn-ea"/>
                <a:cs typeface="+mn-cs"/>
              </a:rPr>
              <a:t>Tribunal Statistics</a:t>
            </a: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179512" y="1988840"/>
            <a:ext cx="8712968" cy="4464496"/>
          </a:xfrm>
        </p:spPr>
        <p:txBody>
          <a:bodyPr>
            <a:normAutofit fontScale="85000" lnSpcReduction="20000"/>
          </a:bodyPr>
          <a:lstStyle/>
          <a:p>
            <a:endParaRPr lang="en-GB" sz="2400" dirty="0">
              <a:solidFill>
                <a:schemeClr val="tx1"/>
              </a:solidFill>
            </a:endParaRPr>
          </a:p>
          <a:p>
            <a:r>
              <a:rPr lang="en-GB" sz="2400" dirty="0">
                <a:solidFill>
                  <a:schemeClr val="tx1"/>
                </a:solidFill>
              </a:rPr>
              <a:t>In the academic year 2022/2023 13,659 appeals were registered – a 25% increase on the previous year</a:t>
            </a:r>
          </a:p>
          <a:p>
            <a:pPr marL="0" indent="0">
              <a:buNone/>
            </a:pPr>
            <a:endParaRPr lang="en-GB" sz="2400" dirty="0">
              <a:solidFill>
                <a:schemeClr val="tx1"/>
              </a:solidFill>
            </a:endParaRPr>
          </a:p>
          <a:p>
            <a:r>
              <a:rPr lang="en-GB" sz="2400" dirty="0">
                <a:solidFill>
                  <a:schemeClr val="tx1"/>
                </a:solidFill>
              </a:rPr>
              <a:t>In 2023, of 1,829 appealable decisions, 30 appeals were registered (2.6% Tribunal Rate) in  LBHF</a:t>
            </a:r>
          </a:p>
          <a:p>
            <a:endParaRPr lang="en-GB" sz="2400" dirty="0">
              <a:solidFill>
                <a:schemeClr val="tx1"/>
              </a:solidFill>
            </a:endParaRPr>
          </a:p>
          <a:p>
            <a:r>
              <a:rPr lang="en-GB" sz="2400" dirty="0">
                <a:solidFill>
                  <a:schemeClr val="tx1"/>
                </a:solidFill>
              </a:rPr>
              <a:t>16,000+ appeals and claims predicted for 2024/25</a:t>
            </a:r>
          </a:p>
          <a:p>
            <a:pPr marL="0" indent="0">
              <a:buNone/>
            </a:pPr>
            <a:endParaRPr lang="en-GB" sz="2400" dirty="0">
              <a:solidFill>
                <a:schemeClr val="tx1"/>
              </a:solidFill>
            </a:endParaRPr>
          </a:p>
          <a:p>
            <a:r>
              <a:rPr lang="en-GB" sz="2400" dirty="0">
                <a:solidFill>
                  <a:schemeClr val="tx1"/>
                </a:solidFill>
              </a:rPr>
              <a:t>5,800 receipts received April – June 2024 constituting an increase of SEND receipts by 78% compared to the same quarter last year</a:t>
            </a:r>
          </a:p>
          <a:p>
            <a:pPr marL="0" indent="0">
              <a:buNone/>
            </a:pPr>
            <a:endParaRPr lang="en-GB" sz="2400" dirty="0">
              <a:solidFill>
                <a:schemeClr val="bg1"/>
              </a:solidFill>
            </a:endParaRPr>
          </a:p>
          <a:p>
            <a:pPr marL="400050" lvl="1" indent="0">
              <a:buNone/>
            </a:pPr>
            <a:r>
              <a:rPr lang="en-GB" sz="2000" dirty="0">
                <a:solidFill>
                  <a:schemeClr val="bg1"/>
                </a:solidFill>
              </a:rPr>
              <a:t> </a:t>
            </a:r>
            <a:r>
              <a:rPr lang="en-GB" sz="2000" dirty="0">
                <a:solidFill>
                  <a:schemeClr val="bg1"/>
                </a:solidFill>
                <a:hlinkClick r:id="rId2"/>
              </a:rPr>
              <a:t>https://www.gov.uk/government/statistics/tribunals-statistics-quarterly-april-to-june-2024/tribunal-statistics-quarterly-april-to-june-2024</a:t>
            </a:r>
            <a:endParaRPr lang="en-GB" sz="2000" dirty="0">
              <a:solidFill>
                <a:schemeClr val="bg1"/>
              </a:solidFill>
            </a:endParaRPr>
          </a:p>
          <a:p>
            <a:endParaRPr lang="en-GB" dirty="0"/>
          </a:p>
          <a:p>
            <a:endParaRPr lang="en-GB" dirty="0"/>
          </a:p>
        </p:txBody>
      </p:sp>
    </p:spTree>
    <p:extLst>
      <p:ext uri="{BB962C8B-B14F-4D97-AF65-F5344CB8AC3E}">
        <p14:creationId xmlns:p14="http://schemas.microsoft.com/office/powerpoint/2010/main" val="2062375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7A23-8A43-E3AD-7DF7-EF20ED7DE3E9}"/>
              </a:ext>
            </a:extLst>
          </p:cNvPr>
          <p:cNvSpPr>
            <a:spLocks noGrp="1"/>
          </p:cNvSpPr>
          <p:nvPr>
            <p:ph type="title" idx="4294967295"/>
          </p:nvPr>
        </p:nvSpPr>
        <p:spPr>
          <a:xfrm>
            <a:off x="0" y="188913"/>
            <a:ext cx="8229600" cy="1079500"/>
          </a:xfrm>
        </p:spPr>
        <p:txBody>
          <a:bodyPr>
            <a:normAutofit/>
          </a:bodyPr>
          <a:lstStyle/>
          <a:p>
            <a:r>
              <a:rPr lang="en-GB" sz="2800" u="sng" dirty="0">
                <a:solidFill>
                  <a:schemeClr val="tx1"/>
                </a:solidFill>
                <a:latin typeface="+mn-lt"/>
                <a:ea typeface="+mn-ea"/>
                <a:cs typeface="+mn-cs"/>
              </a:rPr>
              <a:t>The Law, Regulations and Statutory Guidance</a:t>
            </a:r>
          </a:p>
        </p:txBody>
      </p:sp>
      <p:sp>
        <p:nvSpPr>
          <p:cNvPr id="3" name="Content Placeholder 2">
            <a:extLst>
              <a:ext uri="{FF2B5EF4-FFF2-40B4-BE49-F238E27FC236}">
                <a16:creationId xmlns:a16="http://schemas.microsoft.com/office/drawing/2014/main" id="{07A078F5-F645-024B-E905-B5EB71F3F670}"/>
              </a:ext>
            </a:extLst>
          </p:cNvPr>
          <p:cNvSpPr>
            <a:spLocks noGrp="1"/>
          </p:cNvSpPr>
          <p:nvPr>
            <p:ph idx="4294967295"/>
          </p:nvPr>
        </p:nvSpPr>
        <p:spPr>
          <a:xfrm>
            <a:off x="0" y="1700213"/>
            <a:ext cx="8229600" cy="4525962"/>
          </a:xfrm>
        </p:spPr>
        <p:txBody>
          <a:bodyPr>
            <a:normAutofit lnSpcReduction="10000"/>
          </a:bodyPr>
          <a:lstStyle/>
          <a:p>
            <a:pPr marL="0" indent="0">
              <a:buNone/>
            </a:pPr>
            <a:endParaRPr lang="en-GB" dirty="0">
              <a:solidFill>
                <a:schemeClr val="bg1"/>
              </a:solidFill>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Statute </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Children and Families Act (“CAFA”) 2014</a:t>
            </a:r>
            <a:endParaRPr kumimoji="0" lang="en-GB" altLang="ja-JP" sz="2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ja-JP" sz="2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Regulation</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GB" altLang="ja-JP" sz="2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The Special Educational Needs Regulations 2014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ja-JP" sz="2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Case law </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Continue to clarify the law</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Guidance</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SEN and Disability Code of Practice 2015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GB" sz="2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Whilst the Code of Practice provides guidance, the ultimate determination is the Legal Test set out in the Children and Families Act, 2014!</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2486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A078F5-F645-024B-E905-B5EB71F3F670}"/>
              </a:ext>
            </a:extLst>
          </p:cNvPr>
          <p:cNvSpPr>
            <a:spLocks noGrp="1"/>
          </p:cNvSpPr>
          <p:nvPr>
            <p:ph idx="4294967295"/>
          </p:nvPr>
        </p:nvSpPr>
        <p:spPr>
          <a:xfrm>
            <a:off x="0" y="1416050"/>
            <a:ext cx="8229600" cy="4525963"/>
          </a:xfrm>
        </p:spPr>
        <p:txBody>
          <a:bodyPr>
            <a:normAutofit/>
          </a:bodyPr>
          <a:lstStyle/>
          <a:p>
            <a:pPr marL="0" marR="0" lvl="0" indent="0" algn="ctr" defTabSz="914400" rtl="0" eaLnBrk="1" fontAlgn="auto" latinLnBrk="0" hangingPunct="1">
              <a:lnSpc>
                <a:spcPct val="90000"/>
              </a:lnSpc>
              <a:spcBef>
                <a:spcPts val="1000"/>
              </a:spcBef>
              <a:spcAft>
                <a:spcPts val="0"/>
              </a:spcAft>
              <a:buClrTx/>
              <a:buSzPct val="100000"/>
              <a:buFont typeface="Arial" pitchFamily="34"/>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The Children and Families Act 2014</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Pct val="100000"/>
              <a:buFont typeface="Arial" pitchFamily="34"/>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The Special Educational Needs Regulations 2014</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Pct val="100000"/>
              <a:buFont typeface="Arial" pitchFamily="34"/>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The Tribunal Procedure (First-tier Tribunal) (Health, Education and Social Care Chamber) Rules 2008</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Pct val="100000"/>
              <a:buFont typeface="Arial" pitchFamily="34"/>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SEND Code of Practice </a:t>
            </a: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https://assets.publishing.service.gov.uk/government/uploads/system/uploads/attachment_data/file/398815/SEND_Code_of_Practice_January_2015.pdf</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buNone/>
            </a:pPr>
            <a:endParaRPr lang="en-GB" dirty="0">
              <a:solidFill>
                <a:schemeClr val="bg1"/>
              </a:solidFill>
            </a:endParaRPr>
          </a:p>
        </p:txBody>
      </p:sp>
    </p:spTree>
    <p:extLst>
      <p:ext uri="{BB962C8B-B14F-4D97-AF65-F5344CB8AC3E}">
        <p14:creationId xmlns:p14="http://schemas.microsoft.com/office/powerpoint/2010/main" val="336921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194395" y="476672"/>
            <a:ext cx="4355976" cy="638944"/>
          </a:xfrm>
        </p:spPr>
        <p:txBody>
          <a:bodyPr>
            <a:normAutofit/>
          </a:bodyPr>
          <a:lstStyle/>
          <a:p>
            <a:r>
              <a:rPr lang="en-GB" sz="2800" u="sng" dirty="0">
                <a:solidFill>
                  <a:schemeClr val="tx1"/>
                </a:solidFill>
                <a:latin typeface="+mn-lt"/>
                <a:ea typeface="+mn-ea"/>
                <a:cs typeface="+mn-cs"/>
              </a:rPr>
              <a:t>The Right of Appeal</a:t>
            </a: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348680" y="1412776"/>
            <a:ext cx="8229600" cy="4784725"/>
          </a:xfrm>
        </p:spPr>
        <p:txBody>
          <a:bodyPr>
            <a:normAutofit/>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 parent, or a person with parental responsibility, has the automatic right to appeal certain decisions made by Local Authorities about a child with special educational needs.  </a:t>
            </a:r>
          </a:p>
          <a:p>
            <a:endParaRPr lang="en-GB" dirty="0">
              <a:solidFill>
                <a:schemeClr val="bg1"/>
              </a:solidFill>
            </a:endParaRPr>
          </a:p>
          <a:p>
            <a:endParaRPr lang="en-GB" dirty="0">
              <a:solidFill>
                <a:schemeClr val="bg1"/>
              </a:solidFill>
            </a:endParaRPr>
          </a:p>
          <a:p>
            <a:endParaRPr lang="en-GB" dirty="0"/>
          </a:p>
          <a:p>
            <a:endParaRPr lang="en-GB" dirty="0"/>
          </a:p>
        </p:txBody>
      </p:sp>
    </p:spTree>
    <p:extLst>
      <p:ext uri="{BB962C8B-B14F-4D97-AF65-F5344CB8AC3E}">
        <p14:creationId xmlns:p14="http://schemas.microsoft.com/office/powerpoint/2010/main" val="350514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0" y="260350"/>
            <a:ext cx="8229600" cy="1143000"/>
          </a:xfrm>
        </p:spPr>
        <p:txBody>
          <a:bodyPr>
            <a:normAutofit/>
          </a:bodyPr>
          <a:lstStyle/>
          <a:p>
            <a:r>
              <a:rPr lang="en-GB" sz="2800" u="sng" dirty="0">
                <a:solidFill>
                  <a:schemeClr val="tx1"/>
                </a:solidFill>
                <a:latin typeface="+mn-lt"/>
                <a:ea typeface="+mn-ea"/>
                <a:cs typeface="+mn-cs"/>
              </a:rPr>
              <a:t>SEN Decision Making</a:t>
            </a: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0" y="1646238"/>
            <a:ext cx="8229600" cy="4784725"/>
          </a:xfrm>
        </p:spPr>
        <p:txBody>
          <a:bodyPr>
            <a:normAutofit/>
          </a:bodyPr>
          <a:lstStyle/>
          <a:p>
            <a:endParaRPr lang="en-GB" dirty="0">
              <a:solidFill>
                <a:schemeClr val="bg1"/>
              </a:solidFill>
            </a:endParaRPr>
          </a:p>
          <a:p>
            <a:endParaRPr lang="en-GB" dirty="0"/>
          </a:p>
          <a:p>
            <a:endParaRPr lang="en-GB" dirty="0"/>
          </a:p>
        </p:txBody>
      </p:sp>
      <p:sp>
        <p:nvSpPr>
          <p:cNvPr id="4" name="Arrow: Chevron 3">
            <a:extLst>
              <a:ext uri="{FF2B5EF4-FFF2-40B4-BE49-F238E27FC236}">
                <a16:creationId xmlns:a16="http://schemas.microsoft.com/office/drawing/2014/main" id="{65F39D49-87DA-EAD8-23BA-D396B53EB404}"/>
              </a:ext>
            </a:extLst>
          </p:cNvPr>
          <p:cNvSpPr/>
          <p:nvPr/>
        </p:nvSpPr>
        <p:spPr>
          <a:xfrm>
            <a:off x="328612" y="1705568"/>
            <a:ext cx="1507334" cy="511970"/>
          </a:xfrm>
          <a:prstGeom prst="chevron">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white"/>
                </a:solidFill>
                <a:effectLst/>
                <a:uLnTx/>
                <a:uFillTx/>
                <a:latin typeface="Calibri" panose="020F0502020204030204"/>
                <a:ea typeface="+mn-ea"/>
                <a:cs typeface="+mn-cs"/>
              </a:rPr>
              <a:t>Week 0</a:t>
            </a:r>
            <a:endPar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F95C8C09-28E2-5341-3333-9E12C99B12D6}"/>
              </a:ext>
            </a:extLst>
          </p:cNvPr>
          <p:cNvSpPr/>
          <p:nvPr/>
        </p:nvSpPr>
        <p:spPr>
          <a:xfrm>
            <a:off x="2135982" y="1705568"/>
            <a:ext cx="2157412"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EHCNA Request Received</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Arrow: Chevron 5">
            <a:extLst>
              <a:ext uri="{FF2B5EF4-FFF2-40B4-BE49-F238E27FC236}">
                <a16:creationId xmlns:a16="http://schemas.microsoft.com/office/drawing/2014/main" id="{5FC883F1-B2DC-0E4F-D857-D4E5EA6BC0C3}"/>
              </a:ext>
            </a:extLst>
          </p:cNvPr>
          <p:cNvSpPr/>
          <p:nvPr/>
        </p:nvSpPr>
        <p:spPr>
          <a:xfrm>
            <a:off x="328612" y="2356836"/>
            <a:ext cx="1507334" cy="511970"/>
          </a:xfrm>
          <a:prstGeom prst="chevron">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white"/>
                </a:solidFill>
                <a:effectLst/>
                <a:uLnTx/>
                <a:uFillTx/>
                <a:latin typeface="Calibri" panose="020F0502020204030204"/>
                <a:ea typeface="+mn-ea"/>
                <a:cs typeface="+mn-cs"/>
              </a:rPr>
              <a:t>Week 6</a:t>
            </a:r>
            <a:endPar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Arrow: Chevron 6">
            <a:extLst>
              <a:ext uri="{FF2B5EF4-FFF2-40B4-BE49-F238E27FC236}">
                <a16:creationId xmlns:a16="http://schemas.microsoft.com/office/drawing/2014/main" id="{DB57739D-5979-1BE6-FDB0-57B26F9CB5E2}"/>
              </a:ext>
            </a:extLst>
          </p:cNvPr>
          <p:cNvSpPr/>
          <p:nvPr/>
        </p:nvSpPr>
        <p:spPr>
          <a:xfrm>
            <a:off x="2135982" y="2388838"/>
            <a:ext cx="2157412"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Decision to Assess ?</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Arrow: Chevron 7">
            <a:extLst>
              <a:ext uri="{FF2B5EF4-FFF2-40B4-BE49-F238E27FC236}">
                <a16:creationId xmlns:a16="http://schemas.microsoft.com/office/drawing/2014/main" id="{926443B4-32E7-96A7-F454-680DC6C17A35}"/>
              </a:ext>
            </a:extLst>
          </p:cNvPr>
          <p:cNvSpPr/>
          <p:nvPr/>
        </p:nvSpPr>
        <p:spPr>
          <a:xfrm>
            <a:off x="4293393" y="2388839"/>
            <a:ext cx="2946798" cy="511969"/>
          </a:xfrm>
          <a:prstGeom prst="chevron">
            <a:avLst/>
          </a:prstGeom>
          <a:noFill/>
          <a:ln w="28575" cap="flat" cmpd="sng" algn="ctr">
            <a:solidFill>
              <a:srgbClr val="4472C4">
                <a:shade val="50000"/>
              </a:srgbClr>
            </a:solidFill>
            <a:prstDash val="solid"/>
            <a:miter lim="800000"/>
          </a:ln>
          <a:effectLst/>
        </p:spPr>
        <p:txBody>
          <a:bodyPr rtlCol="0" anchor="ctr"/>
          <a:lstStyle/>
          <a:p>
            <a:pPr marL="257175" marR="0" lvl="0" indent="-257175" algn="ctr" defTabSz="685800" eaLnBrk="1" fontAlgn="auto" latinLnBrk="0" hangingPunct="1">
              <a:lnSpc>
                <a:spcPct val="100000"/>
              </a:lnSpc>
              <a:spcBef>
                <a:spcPts val="0"/>
              </a:spcBef>
              <a:spcAft>
                <a:spcPts val="0"/>
              </a:spcAft>
              <a:buClrTx/>
              <a:buSzTx/>
              <a:buFontTx/>
              <a:buAutoNum type="alphaLcParenBoth"/>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Child has/may have SEN</a:t>
            </a:r>
          </a:p>
          <a:p>
            <a:pPr marL="257175" marR="0" lvl="0" indent="-257175" algn="ctr" defTabSz="685800" eaLnBrk="1" fontAlgn="auto" latinLnBrk="0" hangingPunct="1">
              <a:lnSpc>
                <a:spcPct val="100000"/>
              </a:lnSpc>
              <a:spcBef>
                <a:spcPts val="0"/>
              </a:spcBef>
              <a:spcAft>
                <a:spcPts val="0"/>
              </a:spcAft>
              <a:buClrTx/>
              <a:buSzTx/>
              <a:buFontTx/>
              <a:buAutoNum type="alphaLcParenBoth"/>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May be necessary for SEP</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Arrow: Chevron 8">
            <a:extLst>
              <a:ext uri="{FF2B5EF4-FFF2-40B4-BE49-F238E27FC236}">
                <a16:creationId xmlns:a16="http://schemas.microsoft.com/office/drawing/2014/main" id="{CBA5CAED-2059-D4CD-7A1D-AC79F0D7E431}"/>
              </a:ext>
            </a:extLst>
          </p:cNvPr>
          <p:cNvSpPr/>
          <p:nvPr/>
        </p:nvSpPr>
        <p:spPr>
          <a:xfrm>
            <a:off x="7240192" y="2388838"/>
            <a:ext cx="1657352"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Section 36(8)</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Arrow: Chevron 9">
            <a:extLst>
              <a:ext uri="{FF2B5EF4-FFF2-40B4-BE49-F238E27FC236}">
                <a16:creationId xmlns:a16="http://schemas.microsoft.com/office/drawing/2014/main" id="{D644BCB8-3A81-3391-78FC-39EE5C470CEE}"/>
              </a:ext>
            </a:extLst>
          </p:cNvPr>
          <p:cNvSpPr/>
          <p:nvPr/>
        </p:nvSpPr>
        <p:spPr>
          <a:xfrm>
            <a:off x="328610" y="3055734"/>
            <a:ext cx="1507334" cy="511970"/>
          </a:xfrm>
          <a:prstGeom prst="chevron">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white"/>
                </a:solidFill>
                <a:effectLst/>
                <a:uLnTx/>
                <a:uFillTx/>
                <a:latin typeface="Calibri" panose="020F0502020204030204"/>
                <a:ea typeface="+mn-ea"/>
                <a:cs typeface="+mn-cs"/>
              </a:rPr>
              <a:t>Week 16</a:t>
            </a:r>
            <a:endPar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Arrow: Chevron 10">
            <a:extLst>
              <a:ext uri="{FF2B5EF4-FFF2-40B4-BE49-F238E27FC236}">
                <a16:creationId xmlns:a16="http://schemas.microsoft.com/office/drawing/2014/main" id="{D0BB4868-C47F-DE68-B3D0-7636D985557D}"/>
              </a:ext>
            </a:extLst>
          </p:cNvPr>
          <p:cNvSpPr/>
          <p:nvPr/>
        </p:nvSpPr>
        <p:spPr>
          <a:xfrm>
            <a:off x="2135982" y="3055734"/>
            <a:ext cx="2157412"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Decision to Issue Plan ?</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Arrow: Chevron 11">
            <a:extLst>
              <a:ext uri="{FF2B5EF4-FFF2-40B4-BE49-F238E27FC236}">
                <a16:creationId xmlns:a16="http://schemas.microsoft.com/office/drawing/2014/main" id="{F9D4635C-34CA-D74F-756D-D7C564F2E2AF}"/>
              </a:ext>
            </a:extLst>
          </p:cNvPr>
          <p:cNvSpPr/>
          <p:nvPr/>
        </p:nvSpPr>
        <p:spPr>
          <a:xfrm>
            <a:off x="4293393" y="3068231"/>
            <a:ext cx="2946798" cy="511969"/>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In the light of EHCNA it is necessary for SEP with EHCP</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Arrow: Chevron 12">
            <a:extLst>
              <a:ext uri="{FF2B5EF4-FFF2-40B4-BE49-F238E27FC236}">
                <a16:creationId xmlns:a16="http://schemas.microsoft.com/office/drawing/2014/main" id="{17AE2A5E-2D24-6A16-20CC-EFD4B8FFF55F}"/>
              </a:ext>
            </a:extLst>
          </p:cNvPr>
          <p:cNvSpPr/>
          <p:nvPr/>
        </p:nvSpPr>
        <p:spPr>
          <a:xfrm>
            <a:off x="7254479" y="3071791"/>
            <a:ext cx="1657352"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Section 37</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 name="Arrow: Chevron 13">
            <a:extLst>
              <a:ext uri="{FF2B5EF4-FFF2-40B4-BE49-F238E27FC236}">
                <a16:creationId xmlns:a16="http://schemas.microsoft.com/office/drawing/2014/main" id="{268F2229-69E6-9B6C-92F5-EC9F0A5968E6}"/>
              </a:ext>
            </a:extLst>
          </p:cNvPr>
          <p:cNvSpPr/>
          <p:nvPr/>
        </p:nvSpPr>
        <p:spPr>
          <a:xfrm>
            <a:off x="328610" y="3782314"/>
            <a:ext cx="1507334" cy="511970"/>
          </a:xfrm>
          <a:prstGeom prst="chevron">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white"/>
                </a:solidFill>
                <a:effectLst/>
                <a:uLnTx/>
                <a:uFillTx/>
                <a:latin typeface="Calibri" panose="020F0502020204030204"/>
                <a:ea typeface="+mn-ea"/>
                <a:cs typeface="+mn-cs"/>
              </a:rPr>
              <a:t>Week 20</a:t>
            </a:r>
            <a:endPar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Arrow: Chevron 14">
            <a:extLst>
              <a:ext uri="{FF2B5EF4-FFF2-40B4-BE49-F238E27FC236}">
                <a16:creationId xmlns:a16="http://schemas.microsoft.com/office/drawing/2014/main" id="{C480A687-41B3-4C36-FC8E-A2F1552825A2}"/>
              </a:ext>
            </a:extLst>
          </p:cNvPr>
          <p:cNvSpPr/>
          <p:nvPr/>
        </p:nvSpPr>
        <p:spPr>
          <a:xfrm>
            <a:off x="2135982" y="3782314"/>
            <a:ext cx="2157412"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Decision re content of EHCP/Placement?</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Arrow: Chevron 15">
            <a:extLst>
              <a:ext uri="{FF2B5EF4-FFF2-40B4-BE49-F238E27FC236}">
                <a16:creationId xmlns:a16="http://schemas.microsoft.com/office/drawing/2014/main" id="{D61E21D0-556A-1E93-A08C-C11EBA21DF21}"/>
              </a:ext>
            </a:extLst>
          </p:cNvPr>
          <p:cNvSpPr/>
          <p:nvPr/>
        </p:nvSpPr>
        <p:spPr>
          <a:xfrm>
            <a:off x="4293392" y="3760144"/>
            <a:ext cx="2222824"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Suitable/Appropriate</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Arrow: Chevron 16">
            <a:extLst>
              <a:ext uri="{FF2B5EF4-FFF2-40B4-BE49-F238E27FC236}">
                <a16:creationId xmlns:a16="http://schemas.microsoft.com/office/drawing/2014/main" id="{2C5B9E5E-8C71-40BB-86B9-9DC7EACCEA57}"/>
              </a:ext>
            </a:extLst>
          </p:cNvPr>
          <p:cNvSpPr/>
          <p:nvPr/>
        </p:nvSpPr>
        <p:spPr>
          <a:xfrm>
            <a:off x="6411515" y="3760144"/>
            <a:ext cx="1657352"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Section 38/39</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 name="Arrow: Chevron 18">
            <a:extLst>
              <a:ext uri="{FF2B5EF4-FFF2-40B4-BE49-F238E27FC236}">
                <a16:creationId xmlns:a16="http://schemas.microsoft.com/office/drawing/2014/main" id="{6B61A78A-5CD1-E06A-F9C9-15E55BB35926}"/>
              </a:ext>
            </a:extLst>
          </p:cNvPr>
          <p:cNvSpPr/>
          <p:nvPr/>
        </p:nvSpPr>
        <p:spPr>
          <a:xfrm>
            <a:off x="328611" y="4476146"/>
            <a:ext cx="1507334" cy="511970"/>
          </a:xfrm>
          <a:prstGeom prst="chevron">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white"/>
                </a:solidFill>
                <a:effectLst/>
                <a:uLnTx/>
                <a:uFillTx/>
                <a:latin typeface="Calibri" panose="020F0502020204030204"/>
                <a:ea typeface="+mn-ea"/>
                <a:cs typeface="+mn-cs"/>
              </a:rPr>
              <a:t>Week 46</a:t>
            </a:r>
            <a:endPar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Arrow: Chevron 19">
            <a:extLst>
              <a:ext uri="{FF2B5EF4-FFF2-40B4-BE49-F238E27FC236}">
                <a16:creationId xmlns:a16="http://schemas.microsoft.com/office/drawing/2014/main" id="{640E81BF-07D1-7115-06B1-D9F79CFBA314}"/>
              </a:ext>
            </a:extLst>
          </p:cNvPr>
          <p:cNvSpPr/>
          <p:nvPr/>
        </p:nvSpPr>
        <p:spPr>
          <a:xfrm>
            <a:off x="2135981" y="4476146"/>
            <a:ext cx="2157412"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AR decision to maintain or cease?</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 name="Arrow: Chevron 20">
            <a:extLst>
              <a:ext uri="{FF2B5EF4-FFF2-40B4-BE49-F238E27FC236}">
                <a16:creationId xmlns:a16="http://schemas.microsoft.com/office/drawing/2014/main" id="{60FCBDFD-BFE1-4E3C-CCA5-D0FA3209CEB0}"/>
              </a:ext>
            </a:extLst>
          </p:cNvPr>
          <p:cNvSpPr/>
          <p:nvPr/>
        </p:nvSpPr>
        <p:spPr>
          <a:xfrm>
            <a:off x="4293392" y="4476146"/>
            <a:ext cx="2068220"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Duty to review. Is it sufficient</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2" name="Arrow: Chevron 21">
            <a:extLst>
              <a:ext uri="{FF2B5EF4-FFF2-40B4-BE49-F238E27FC236}">
                <a16:creationId xmlns:a16="http://schemas.microsoft.com/office/drawing/2014/main" id="{7F4B3958-AF86-0434-F736-7AD27ED90F8E}"/>
              </a:ext>
            </a:extLst>
          </p:cNvPr>
          <p:cNvSpPr/>
          <p:nvPr/>
        </p:nvSpPr>
        <p:spPr>
          <a:xfrm>
            <a:off x="6301807" y="4458833"/>
            <a:ext cx="1862480"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Section 27</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3" name="Arrow: Chevron 22">
            <a:extLst>
              <a:ext uri="{FF2B5EF4-FFF2-40B4-BE49-F238E27FC236}">
                <a16:creationId xmlns:a16="http://schemas.microsoft.com/office/drawing/2014/main" id="{B256FE3B-7578-965E-DA86-413F8F1AA3EC}"/>
              </a:ext>
            </a:extLst>
          </p:cNvPr>
          <p:cNvSpPr/>
          <p:nvPr/>
        </p:nvSpPr>
        <p:spPr>
          <a:xfrm>
            <a:off x="328613" y="5172076"/>
            <a:ext cx="1507334" cy="511970"/>
          </a:xfrm>
          <a:prstGeom prst="chevron">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white"/>
                </a:solidFill>
                <a:effectLst/>
                <a:uLnTx/>
                <a:uFillTx/>
                <a:latin typeface="Calibri" panose="020F0502020204030204"/>
                <a:ea typeface="+mn-ea"/>
                <a:cs typeface="+mn-cs"/>
              </a:rPr>
              <a:t>Week 54</a:t>
            </a:r>
            <a:endPar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Chevron 23">
            <a:extLst>
              <a:ext uri="{FF2B5EF4-FFF2-40B4-BE49-F238E27FC236}">
                <a16:creationId xmlns:a16="http://schemas.microsoft.com/office/drawing/2014/main" id="{761C5750-3DDB-DAB5-9CA2-5D81BA0CE778}"/>
              </a:ext>
            </a:extLst>
          </p:cNvPr>
          <p:cNvSpPr/>
          <p:nvPr/>
        </p:nvSpPr>
        <p:spPr>
          <a:xfrm>
            <a:off x="2135980" y="5152432"/>
            <a:ext cx="2157412" cy="511970"/>
          </a:xfrm>
          <a:prstGeom prst="chevron">
            <a:avLst/>
          </a:prstGeom>
          <a:noFill/>
          <a:ln w="28575"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prstClr val="black"/>
                </a:solidFill>
                <a:effectLst/>
                <a:uLnTx/>
                <a:uFillTx/>
                <a:latin typeface="Calibri" panose="020F0502020204030204"/>
                <a:ea typeface="+mn-ea"/>
                <a:cs typeface="+mn-cs"/>
              </a:rPr>
              <a:t>Decision re content of EHCP/placement?</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836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0" y="260350"/>
            <a:ext cx="8229600" cy="865188"/>
          </a:xfrm>
        </p:spPr>
        <p:txBody>
          <a:bodyPr>
            <a:normAutofit/>
          </a:bodyPr>
          <a:lstStyle/>
          <a:p>
            <a:r>
              <a:rPr lang="en-GB" sz="2800" u="sng" dirty="0">
                <a:solidFill>
                  <a:schemeClr val="tx1"/>
                </a:solidFill>
                <a:latin typeface="+mn-lt"/>
                <a:ea typeface="+mn-ea"/>
                <a:cs typeface="+mn-cs"/>
              </a:rPr>
              <a:t>In summary Appeals can be made</a:t>
            </a:r>
            <a:r>
              <a:rPr lang="en-GB" sz="2800" u="sng" dirty="0">
                <a:solidFill>
                  <a:schemeClr val="bg1"/>
                </a:solidFill>
                <a:latin typeface="+mn-lt"/>
                <a:ea typeface="+mn-ea"/>
                <a:cs typeface="+mn-cs"/>
              </a:rPr>
              <a:t>:</a:t>
            </a: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0" y="1125538"/>
            <a:ext cx="8964488" cy="5327798"/>
          </a:xfrm>
        </p:spPr>
        <p:txBody>
          <a:bodyPr>
            <a:normAutofit fontScale="85000" lnSpcReduction="20000"/>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kumimoji="0" lang="en-GB" sz="2300" b="0" i="0" u="none" strike="noStrike" kern="1200" cap="none" spc="0" normalizeH="0" baseline="0" noProof="0" dirty="0">
                <a:ln>
                  <a:noFill/>
                </a:ln>
                <a:solidFill>
                  <a:srgbClr val="000000"/>
                </a:solidFill>
                <a:effectLst/>
                <a:uLnTx/>
                <a:uFillTx/>
              </a:rPr>
              <a:t>All parents/guardians and young people have a right to appeal to the FTT:</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2300" b="0" i="0" u="none" strike="noStrike" kern="1200" cap="none" spc="0" normalizeH="0" baseline="0" noProof="0" dirty="0">
                <a:ln>
                  <a:noFill/>
                </a:ln>
                <a:solidFill>
                  <a:srgbClr val="000000"/>
                </a:solidFill>
                <a:effectLst/>
                <a:uLnTx/>
                <a:uFillTx/>
              </a:rPr>
              <a:t>against a decision to refuse to conduct an EHC needs assessment </a:t>
            </a:r>
            <a:r>
              <a:rPr kumimoji="0" lang="en-GB" sz="2300" b="0" i="0" u="sng" strike="noStrike" kern="1200" cap="none" spc="0" normalizeH="0" baseline="0" noProof="0" dirty="0">
                <a:ln>
                  <a:noFill/>
                </a:ln>
                <a:solidFill>
                  <a:srgbClr val="000000"/>
                </a:solidFill>
                <a:effectLst/>
                <a:uLnTx/>
                <a:uFillTx/>
                <a:hlinkClick r:id="rId2"/>
              </a:rPr>
              <a:t>s51(2)(a), Children and Families Act 2014</a:t>
            </a:r>
            <a:r>
              <a:rPr kumimoji="0" lang="en-GB" sz="2300" b="0" i="0" u="none" strike="noStrike" kern="1200" cap="none" spc="0" normalizeH="0" baseline="0" noProof="0" dirty="0">
                <a:ln>
                  <a:noFill/>
                </a:ln>
                <a:solidFill>
                  <a:srgbClr val="000000"/>
                </a:solidFill>
                <a:effectLst/>
                <a:uLnTx/>
                <a:uFillTx/>
              </a:rPr>
              <a:t>.The test for when an assessment should be carried out is set out in </a:t>
            </a:r>
            <a:r>
              <a:rPr kumimoji="0" lang="en-GB" sz="2300" b="0" i="0" u="sng" strike="noStrike" kern="1200" cap="none" spc="0" normalizeH="0" baseline="0" noProof="0" dirty="0">
                <a:ln>
                  <a:noFill/>
                </a:ln>
                <a:solidFill>
                  <a:srgbClr val="000000"/>
                </a:solidFill>
                <a:effectLst/>
                <a:uLnTx/>
                <a:uFillTx/>
                <a:hlinkClick r:id="rId3"/>
              </a:rPr>
              <a:t>s36(8)</a:t>
            </a:r>
            <a:r>
              <a:rPr kumimoji="0" lang="en-GB" sz="2300" b="0" i="0" u="none" strike="noStrike" kern="1200" cap="none" spc="0" normalizeH="0" baseline="0" noProof="0" dirty="0">
                <a:ln>
                  <a:noFill/>
                </a:ln>
                <a:solidFill>
                  <a:srgbClr val="000000"/>
                </a:solidFill>
                <a:effectLst/>
                <a:uLnTx/>
                <a:uFillTx/>
              </a:rPr>
              <a:t> </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2300" b="0" i="0" u="none" strike="noStrike" kern="1200" cap="none" spc="0" normalizeH="0" baseline="0" noProof="0" dirty="0">
                <a:ln>
                  <a:noFill/>
                </a:ln>
                <a:solidFill>
                  <a:srgbClr val="000000"/>
                </a:solidFill>
                <a:effectLst/>
                <a:uLnTx/>
                <a:uFillTx/>
              </a:rPr>
              <a:t>against a decision to not issue an EHC Plan following a needs assessment. The test is whether an EHC Plan is ‘necessary’ </a:t>
            </a:r>
            <a:r>
              <a:rPr kumimoji="0" lang="en-GB" sz="2300" b="0" i="0" u="sng" strike="noStrike" kern="1200" cap="none" spc="0" normalizeH="0" baseline="0" noProof="0" dirty="0">
                <a:ln>
                  <a:noFill/>
                </a:ln>
                <a:solidFill>
                  <a:srgbClr val="000000"/>
                </a:solidFill>
                <a:effectLst/>
                <a:uLnTx/>
                <a:uFillTx/>
                <a:hlinkClick r:id="rId2"/>
              </a:rPr>
              <a:t>s51(2)(b)</a:t>
            </a:r>
            <a:r>
              <a:rPr kumimoji="0" lang="en-GB" sz="2300" b="0" i="0" u="none" strike="noStrike" kern="1200" cap="none" spc="0" normalizeH="0" baseline="0" noProof="0" dirty="0">
                <a:ln>
                  <a:noFill/>
                </a:ln>
                <a:solidFill>
                  <a:srgbClr val="000000"/>
                </a:solidFill>
                <a:effectLst/>
                <a:uLnTx/>
                <a:uFillTx/>
              </a:rPr>
              <a:t> </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2300" b="0" i="0" u="none" strike="noStrike" kern="1200" cap="none" spc="0" normalizeH="0" baseline="0" noProof="0" dirty="0">
                <a:ln>
                  <a:noFill/>
                </a:ln>
                <a:solidFill>
                  <a:srgbClr val="000000"/>
                </a:solidFill>
                <a:effectLst/>
                <a:uLnTx/>
                <a:uFillTx/>
              </a:rPr>
              <a:t>against any amendment to an Education, Health and Care Plan (EHC) Plan </a:t>
            </a:r>
            <a:r>
              <a:rPr kumimoji="0" lang="en-GB" sz="2300" b="0" i="0" u="sng" strike="noStrike" kern="1200" cap="none" spc="0" normalizeH="0" baseline="0" noProof="0" dirty="0">
                <a:ln>
                  <a:noFill/>
                </a:ln>
                <a:solidFill>
                  <a:srgbClr val="000000"/>
                </a:solidFill>
                <a:effectLst/>
                <a:uLnTx/>
                <a:uFillTx/>
                <a:hlinkClick r:id="rId2"/>
              </a:rPr>
              <a:t>s51(3)(b)</a:t>
            </a:r>
            <a:r>
              <a:rPr kumimoji="0" lang="en-GB" sz="2300" b="0" i="0" u="none" strike="noStrike" kern="1200" cap="none" spc="0" normalizeH="0" baseline="0" noProof="0" dirty="0">
                <a:ln>
                  <a:noFill/>
                </a:ln>
                <a:solidFill>
                  <a:srgbClr val="000000"/>
                </a:solidFill>
                <a:effectLst/>
                <a:uLnTx/>
                <a:uFillTx/>
              </a:rPr>
              <a:t> </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2300" b="0" i="0" u="none" strike="noStrike" kern="1200" cap="none" spc="0" normalizeH="0" baseline="0" noProof="0" dirty="0">
                <a:ln>
                  <a:noFill/>
                </a:ln>
                <a:solidFill>
                  <a:srgbClr val="000000"/>
                </a:solidFill>
                <a:effectLst/>
                <a:uLnTx/>
                <a:uFillTx/>
              </a:rPr>
              <a:t>against a decision to cease to maintain an EHC Plan. The test under </a:t>
            </a:r>
            <a:r>
              <a:rPr kumimoji="0" lang="en-GB" sz="2300" b="0" i="0" u="sng" strike="noStrike" kern="1200" cap="none" spc="0" normalizeH="0" baseline="0" noProof="0" dirty="0">
                <a:ln>
                  <a:noFill/>
                </a:ln>
                <a:solidFill>
                  <a:srgbClr val="000000"/>
                </a:solidFill>
                <a:effectLst/>
                <a:uLnTx/>
                <a:uFillTx/>
                <a:hlinkClick r:id="rId4"/>
              </a:rPr>
              <a:t>s45</a:t>
            </a:r>
            <a:r>
              <a:rPr kumimoji="0" lang="en-GB" sz="2300" b="0" i="0" u="none" strike="noStrike" kern="1200" cap="none" spc="0" normalizeH="0" baseline="0" noProof="0" dirty="0">
                <a:ln>
                  <a:noFill/>
                </a:ln>
                <a:solidFill>
                  <a:srgbClr val="000000"/>
                </a:solidFill>
                <a:effectLst/>
                <a:uLnTx/>
                <a:uFillTx/>
              </a:rPr>
              <a:t> is whether a EHC Plan is ‘no longer necessary’ </a:t>
            </a:r>
            <a:r>
              <a:rPr kumimoji="0" lang="en-GB" sz="2300" b="0" i="0" u="sng" strike="noStrike" kern="1200" cap="none" spc="0" normalizeH="0" baseline="0" noProof="0" dirty="0">
                <a:ln>
                  <a:noFill/>
                </a:ln>
                <a:solidFill>
                  <a:srgbClr val="000000"/>
                </a:solidFill>
                <a:effectLst/>
                <a:uLnTx/>
                <a:uFillTx/>
                <a:hlinkClick r:id="rId2"/>
              </a:rPr>
              <a:t>s51(2)(f)</a:t>
            </a:r>
            <a:r>
              <a:rPr kumimoji="0" lang="en-GB" sz="2300" b="0" i="0" u="none" strike="noStrike" kern="1200" cap="none" spc="0" normalizeH="0" baseline="0" noProof="0" dirty="0">
                <a:ln>
                  <a:noFill/>
                </a:ln>
                <a:solidFill>
                  <a:srgbClr val="000000"/>
                </a:solidFill>
                <a:effectLst/>
                <a:uLnTx/>
                <a:uFillTx/>
              </a:rPr>
              <a:t> </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2300" b="0" i="0" u="none" strike="noStrike" kern="1200" cap="none" spc="0" normalizeH="0" baseline="0" noProof="0" dirty="0">
                <a:ln>
                  <a:noFill/>
                </a:ln>
                <a:solidFill>
                  <a:srgbClr val="000000"/>
                </a:solidFill>
                <a:effectLst/>
                <a:uLnTx/>
                <a:uFillTx/>
              </a:rPr>
              <a:t>against disability discrimination in relation to children either from schools or local authorities</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endParaRPr kumimoji="0" lang="en-GB" sz="2300" b="0" i="0" u="none" strike="noStrike" kern="1200" cap="none" spc="0" normalizeH="0" baseline="0" noProof="0" dirty="0">
              <a:ln>
                <a:noFill/>
              </a:ln>
              <a:solidFill>
                <a:srgbClr val="000000"/>
              </a:solidFill>
              <a:effectLst/>
              <a:uLnTx/>
              <a:uFillTx/>
            </a:endParaRP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kumimoji="0" lang="en-GB" sz="2300" b="0" i="0" u="none" strike="noStrike" kern="1200" cap="none" spc="0" normalizeH="0" baseline="0" noProof="0" dirty="0">
                <a:ln>
                  <a:noFill/>
                </a:ln>
                <a:solidFill>
                  <a:srgbClr val="000000"/>
                </a:solidFill>
                <a:effectLst/>
                <a:uLnTx/>
                <a:uFillTx/>
              </a:rPr>
              <a:t>The FTT also handle appeals against decisions to refuse people under 18 in custody:</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2300" b="0" i="0" u="none" strike="noStrike" kern="1200" cap="none" spc="0" normalizeH="0" baseline="0" noProof="0" dirty="0">
                <a:ln>
                  <a:noFill/>
                </a:ln>
                <a:solidFill>
                  <a:srgbClr val="000000"/>
                </a:solidFill>
                <a:effectLst/>
                <a:uLnTx/>
                <a:uFillTx/>
              </a:rPr>
              <a:t>an EHC assessment </a:t>
            </a:r>
            <a:r>
              <a:rPr kumimoji="0" lang="en-GB" sz="2300" b="0" i="0" u="sng" strike="noStrike" kern="1200" cap="none" spc="0" normalizeH="0" baseline="0" noProof="0" dirty="0">
                <a:ln>
                  <a:noFill/>
                </a:ln>
                <a:solidFill>
                  <a:srgbClr val="000000"/>
                </a:solidFill>
                <a:effectLst/>
                <a:uLnTx/>
                <a:uFillTx/>
                <a:hlinkClick r:id="rId5"/>
              </a:rPr>
              <a:t>s73(2)(a)</a:t>
            </a:r>
            <a:r>
              <a:rPr kumimoji="0" lang="en-GB" sz="2300" b="0" i="0" u="none" strike="noStrike" kern="1200" cap="none" spc="0" normalizeH="0" baseline="0" noProof="0" dirty="0">
                <a:ln>
                  <a:noFill/>
                </a:ln>
                <a:solidFill>
                  <a:srgbClr val="000000"/>
                </a:solidFill>
                <a:effectLst/>
                <a:uLnTx/>
                <a:uFillTx/>
              </a:rPr>
              <a:t> </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2300" b="0" i="0" u="none" strike="noStrike" kern="1200" cap="none" spc="0" normalizeH="0" baseline="0" noProof="0" dirty="0">
                <a:ln>
                  <a:noFill/>
                </a:ln>
                <a:solidFill>
                  <a:srgbClr val="000000"/>
                </a:solidFill>
                <a:effectLst/>
                <a:uLnTx/>
                <a:uFillTx/>
              </a:rPr>
              <a:t>an EHC plan after assessment </a:t>
            </a:r>
            <a:r>
              <a:rPr kumimoji="0" lang="en-GB" sz="2300" b="0" i="0" u="sng" strike="noStrike" kern="1200" cap="none" spc="0" normalizeH="0" baseline="0" noProof="0" dirty="0">
                <a:ln>
                  <a:noFill/>
                </a:ln>
                <a:solidFill>
                  <a:srgbClr val="000000"/>
                </a:solidFill>
                <a:effectLst/>
                <a:uLnTx/>
                <a:uFillTx/>
                <a:hlinkClick r:id="rId5"/>
              </a:rPr>
              <a:t>s73(2)(b)</a:t>
            </a:r>
            <a:r>
              <a:rPr kumimoji="0" lang="en-GB" sz="2300" b="0" i="0" u="none" strike="noStrike" kern="1200" cap="none" spc="0" normalizeH="0" baseline="0" noProof="0" dirty="0">
                <a:ln>
                  <a:noFill/>
                </a:ln>
                <a:solidFill>
                  <a:srgbClr val="000000"/>
                </a:solidFill>
                <a:effectLst/>
                <a:uLnTx/>
                <a:uFillTx/>
              </a:rPr>
              <a:t> </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2300" b="0" i="0" u="none" strike="noStrike" kern="1200" cap="none" spc="0" normalizeH="0" baseline="0" noProof="0" dirty="0">
                <a:ln>
                  <a:noFill/>
                </a:ln>
                <a:solidFill>
                  <a:srgbClr val="000000"/>
                </a:solidFill>
                <a:effectLst/>
                <a:uLnTx/>
                <a:uFillTx/>
              </a:rPr>
              <a:t>a placement to a suitable school or other institution after their release </a:t>
            </a:r>
            <a:r>
              <a:rPr kumimoji="0" lang="en-GB" sz="2300" b="0" i="0" u="sng" strike="noStrike" kern="1200" cap="none" spc="0" normalizeH="0" baseline="0" noProof="0" dirty="0">
                <a:ln>
                  <a:noFill/>
                </a:ln>
                <a:solidFill>
                  <a:srgbClr val="000000"/>
                </a:solidFill>
                <a:effectLst/>
                <a:uLnTx/>
                <a:uFillTx/>
                <a:hlinkClick r:id="rId5"/>
              </a:rPr>
              <a:t>s73(2)(c) </a:t>
            </a:r>
            <a:r>
              <a:rPr kumimoji="0" lang="en-GB" sz="2300" b="0" i="0" u="none" strike="noStrike" kern="1200" cap="none" spc="0" normalizeH="0" baseline="0" noProof="0" dirty="0">
                <a:ln>
                  <a:noFill/>
                </a:ln>
                <a:solidFill>
                  <a:srgbClr val="000000"/>
                </a:solidFill>
                <a:effectLst/>
                <a:uLnTx/>
                <a:uFillTx/>
              </a:rPr>
              <a:t> </a:t>
            </a:r>
          </a:p>
          <a:p>
            <a:endParaRPr lang="en-GB" sz="2300" dirty="0">
              <a:solidFill>
                <a:schemeClr val="bg1"/>
              </a:solidFill>
            </a:endParaRPr>
          </a:p>
          <a:p>
            <a:endParaRPr lang="en-GB" dirty="0">
              <a:solidFill>
                <a:schemeClr val="bg1"/>
              </a:solidFill>
            </a:endParaRPr>
          </a:p>
          <a:p>
            <a:endParaRPr lang="en-GB" dirty="0"/>
          </a:p>
          <a:p>
            <a:endParaRPr lang="en-GB" dirty="0"/>
          </a:p>
        </p:txBody>
      </p:sp>
    </p:spTree>
    <p:extLst>
      <p:ext uri="{BB962C8B-B14F-4D97-AF65-F5344CB8AC3E}">
        <p14:creationId xmlns:p14="http://schemas.microsoft.com/office/powerpoint/2010/main" val="58025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0" y="260350"/>
            <a:ext cx="8229600" cy="1143000"/>
          </a:xfrm>
        </p:spPr>
        <p:txBody>
          <a:bodyPr>
            <a:normAutofit/>
          </a:bodyPr>
          <a:lstStyle/>
          <a:p>
            <a:r>
              <a:rPr lang="en-GB" sz="2800" u="sng" dirty="0">
                <a:solidFill>
                  <a:schemeClr val="tx1"/>
                </a:solidFill>
                <a:latin typeface="+mn-lt"/>
                <a:ea typeface="+mn-ea"/>
                <a:cs typeface="+mn-cs"/>
              </a:rPr>
              <a:t>Mediation</a:t>
            </a: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0" y="1341438"/>
            <a:ext cx="8229600" cy="4784725"/>
          </a:xfrm>
        </p:spPr>
        <p:txBody>
          <a:bodyPr>
            <a:normAutofit fontScale="92500" lnSpcReduction="10000"/>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a:lnSpc>
                <a:spcPct val="90000"/>
              </a:lnSpc>
              <a:spcBef>
                <a:spcPts val="1000"/>
              </a:spcBef>
              <a:buSzPct val="100000"/>
              <a:defRPr/>
            </a:pPr>
            <a:r>
              <a:rPr kumimoji="0" lang="en-GB" sz="2800" b="0" i="0" u="none" strike="noStrike" kern="1200" cap="none" spc="0" normalizeH="0" baseline="0" noProof="0" dirty="0">
                <a:ln>
                  <a:noFill/>
                </a:ln>
                <a:solidFill>
                  <a:srgbClr val="000000"/>
                </a:solidFill>
                <a:effectLst/>
                <a:uLnTx/>
                <a:uFillTx/>
                <a:ea typeface="+mn-ea"/>
                <a:cs typeface="Arial" panose="020B0604020202020204" pitchFamily="34" charset="0"/>
              </a:rPr>
              <a:t>Before an appeal, there is a requirement to consider mediation (Regulation 33 of the Special Educational Needs and Disability Regulations 2014 and the Children and Families Act 2014). </a:t>
            </a:r>
          </a:p>
          <a:p>
            <a:pPr>
              <a:lnSpc>
                <a:spcPct val="90000"/>
              </a:lnSpc>
              <a:spcBef>
                <a:spcPts val="1000"/>
              </a:spcBef>
              <a:buSzPct val="100000"/>
              <a:defRPr/>
            </a:pPr>
            <a:r>
              <a:rPr kumimoji="0" lang="en-GB" sz="2800" b="0" i="0" u="none" strike="noStrike" kern="1200" cap="none" spc="0" normalizeH="0" baseline="0" noProof="0" dirty="0">
                <a:ln>
                  <a:noFill/>
                </a:ln>
                <a:solidFill>
                  <a:srgbClr val="000000"/>
                </a:solidFill>
                <a:effectLst/>
                <a:uLnTx/>
                <a:uFillTx/>
                <a:ea typeface="+mn-ea"/>
                <a:cs typeface="Arial" panose="020B0604020202020204" pitchFamily="34" charset="0"/>
              </a:rPr>
              <a:t>If the applicant does not wish to pursue mediation, they can obtain a Mediation Certificate within the first two months of receiving the decision which will form the subject of an appeal to the Tribunal reg 39. This should be submitted to the Tribunal with the appeal. </a:t>
            </a:r>
          </a:p>
          <a:p>
            <a:pPr>
              <a:lnSpc>
                <a:spcPct val="90000"/>
              </a:lnSpc>
              <a:spcBef>
                <a:spcPts val="1000"/>
              </a:spcBef>
              <a:buSzPct val="100000"/>
              <a:defRPr/>
            </a:pPr>
            <a:r>
              <a:rPr kumimoji="0" lang="en-GB" sz="2800" b="0" i="0" u="none" strike="noStrike" kern="1200" cap="none" spc="0" normalizeH="0" baseline="0" noProof="0" dirty="0">
                <a:ln>
                  <a:noFill/>
                </a:ln>
                <a:solidFill>
                  <a:srgbClr val="000000"/>
                </a:solidFill>
                <a:effectLst/>
                <a:uLnTx/>
                <a:uFillTx/>
                <a:ea typeface="+mn-ea"/>
                <a:cs typeface="Arial" panose="020B0604020202020204" pitchFamily="34" charset="0"/>
              </a:rPr>
              <a:t>The requirement to consider mediation does not apply when the appeal is about placement only.</a:t>
            </a:r>
          </a:p>
          <a:p>
            <a:endParaRPr lang="en-GB" dirty="0">
              <a:solidFill>
                <a:schemeClr val="bg1"/>
              </a:solidFill>
            </a:endParaRPr>
          </a:p>
          <a:p>
            <a:endParaRPr lang="en-GB" dirty="0">
              <a:solidFill>
                <a:schemeClr val="bg1"/>
              </a:solidFill>
            </a:endParaRPr>
          </a:p>
          <a:p>
            <a:endParaRPr lang="en-GB" dirty="0"/>
          </a:p>
          <a:p>
            <a:endParaRPr lang="en-GB" dirty="0"/>
          </a:p>
        </p:txBody>
      </p:sp>
    </p:spTree>
    <p:extLst>
      <p:ext uri="{BB962C8B-B14F-4D97-AF65-F5344CB8AC3E}">
        <p14:creationId xmlns:p14="http://schemas.microsoft.com/office/powerpoint/2010/main" val="173153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A0A9-2B89-137C-424A-6216193ABB2F}"/>
              </a:ext>
            </a:extLst>
          </p:cNvPr>
          <p:cNvSpPr>
            <a:spLocks noGrp="1"/>
          </p:cNvSpPr>
          <p:nvPr>
            <p:ph type="ctrTitle"/>
          </p:nvPr>
        </p:nvSpPr>
        <p:spPr>
          <a:xfrm>
            <a:off x="323528" y="758952"/>
            <a:ext cx="8640960" cy="3566160"/>
          </a:xfrm>
        </p:spPr>
        <p:txBody>
          <a:bodyPr>
            <a:normAutofit fontScale="90000"/>
          </a:bodyPr>
          <a:lstStyle/>
          <a:p>
            <a:r>
              <a:rPr lang="en-GB" dirty="0"/>
              <a:t>Stakeholder Engagement Model Development- Whole System OT Transformation</a:t>
            </a:r>
            <a:br>
              <a:rPr lang="en-GB" dirty="0"/>
            </a:br>
            <a:endParaRPr lang="en-GB" dirty="0"/>
          </a:p>
        </p:txBody>
      </p:sp>
      <p:sp>
        <p:nvSpPr>
          <p:cNvPr id="3" name="Subtitle 2">
            <a:extLst>
              <a:ext uri="{FF2B5EF4-FFF2-40B4-BE49-F238E27FC236}">
                <a16:creationId xmlns:a16="http://schemas.microsoft.com/office/drawing/2014/main" id="{5438EAB3-DC62-CA4F-9BB9-FD9DB8F8999C}"/>
              </a:ext>
            </a:extLst>
          </p:cNvPr>
          <p:cNvSpPr>
            <a:spLocks noGrp="1"/>
          </p:cNvSpPr>
          <p:nvPr>
            <p:ph type="subTitle" idx="1"/>
          </p:nvPr>
        </p:nvSpPr>
        <p:spPr/>
        <p:txBody>
          <a:bodyPr/>
          <a:lstStyle/>
          <a:p>
            <a:r>
              <a:rPr lang="en-GB" sz="1800" b="1" i="0" dirty="0">
                <a:solidFill>
                  <a:srgbClr val="000000"/>
                </a:solidFill>
                <a:effectLst/>
                <a:latin typeface="+mn-lt"/>
              </a:rPr>
              <a:t>Claire </a:t>
            </a:r>
            <a:r>
              <a:rPr lang="en-GB" sz="1800" b="1" i="0" dirty="0" err="1">
                <a:solidFill>
                  <a:srgbClr val="000000"/>
                </a:solidFill>
                <a:effectLst/>
                <a:latin typeface="+mn-lt"/>
              </a:rPr>
              <a:t>Brundle</a:t>
            </a:r>
            <a:r>
              <a:rPr lang="en-GB" sz="1800" b="0" i="0" dirty="0">
                <a:solidFill>
                  <a:srgbClr val="000000"/>
                </a:solidFill>
                <a:effectLst/>
                <a:latin typeface="+mn-lt"/>
              </a:rPr>
              <a:t>- Programme Change Lead (OT)</a:t>
            </a:r>
          </a:p>
        </p:txBody>
      </p:sp>
    </p:spTree>
    <p:extLst>
      <p:ext uri="{BB962C8B-B14F-4D97-AF65-F5344CB8AC3E}">
        <p14:creationId xmlns:p14="http://schemas.microsoft.com/office/powerpoint/2010/main" val="1495103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0" y="260350"/>
            <a:ext cx="8229600" cy="1143000"/>
          </a:xfrm>
        </p:spPr>
        <p:txBody>
          <a:bodyPr>
            <a:normAutofit/>
          </a:bodyPr>
          <a:lstStyle/>
          <a:p>
            <a:r>
              <a:rPr lang="en-GB" sz="2800" u="sng" dirty="0">
                <a:solidFill>
                  <a:schemeClr val="tx1"/>
                </a:solidFill>
                <a:latin typeface="+mn-lt"/>
                <a:ea typeface="+mn-ea"/>
                <a:cs typeface="+mn-cs"/>
              </a:rPr>
              <a:t>Timetable</a:t>
            </a: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0" y="1196975"/>
            <a:ext cx="8229600" cy="4929188"/>
          </a:xfrm>
        </p:spPr>
        <p:txBody>
          <a:bodyPr>
            <a:norm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800" b="0" i="0" u="none" strike="noStrike" kern="0" cap="none" spc="0" normalizeH="0" baseline="0" noProof="0" dirty="0">
              <a:ln>
                <a:noFill/>
              </a:ln>
              <a:solidFill>
                <a:srgbClr val="0D0D0D"/>
              </a:solidFill>
              <a:effectLst/>
              <a:uLnTx/>
              <a:uFillTx/>
              <a:latin typeface="Calibri"/>
              <a:ea typeface="+mn-ea"/>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800" b="0" i="0" u="none" strike="noStrike" kern="1200" cap="none" spc="0" normalizeH="0" baseline="0" noProof="0" dirty="0">
                <a:ln>
                  <a:noFill/>
                </a:ln>
                <a:solidFill>
                  <a:srgbClr val="0D0D0D"/>
                </a:solidFill>
                <a:effectLst/>
                <a:uLnTx/>
                <a:uFillTx/>
                <a:latin typeface="Calibri"/>
                <a:ea typeface="+mn-ea"/>
                <a:cs typeface="Arial" panose="020B0604020202020204" pitchFamily="34" charset="0"/>
              </a:rPr>
              <a:t>Week 0 		Appeal registered</a:t>
            </a:r>
          </a:p>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800" b="0" i="0" u="none" strike="noStrike" kern="0" cap="none" spc="0" normalizeH="0" baseline="0" noProof="0" dirty="0">
                <a:ln>
                  <a:noFill/>
                </a:ln>
                <a:solidFill>
                  <a:srgbClr val="0D0D0D"/>
                </a:solidFill>
                <a:effectLst/>
                <a:uLnTx/>
                <a:uFillTx/>
                <a:latin typeface="Calibri"/>
                <a:ea typeface="+mn-ea"/>
                <a:cs typeface="Arial" panose="020B0604020202020204" pitchFamily="34" charset="0"/>
              </a:rPr>
              <a:t>Week 6 		LA response and attendance form</a:t>
            </a:r>
          </a:p>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800" b="0" i="0" u="none" strike="noStrike" kern="1200" cap="none" spc="0" normalizeH="0" baseline="0" noProof="0" dirty="0">
                <a:ln>
                  <a:noFill/>
                </a:ln>
                <a:solidFill>
                  <a:srgbClr val="0D0D0D"/>
                </a:solidFill>
                <a:effectLst/>
                <a:uLnTx/>
                <a:uFillTx/>
                <a:latin typeface="Calibri"/>
                <a:ea typeface="+mn-ea"/>
                <a:cs typeface="Arial" panose="020B0604020202020204" pitchFamily="34" charset="0"/>
              </a:rPr>
              <a:t>Week 9		</a:t>
            </a:r>
            <a:r>
              <a:rPr lang="en-US" sz="2800" kern="0" dirty="0">
                <a:solidFill>
                  <a:srgbClr val="0D0D0D"/>
                </a:solidFill>
                <a:latin typeface="Calibri"/>
                <a:cs typeface="Arial" panose="020B0604020202020204" pitchFamily="34" charset="0"/>
              </a:rPr>
              <a:t>F</a:t>
            </a:r>
            <a:r>
              <a:rPr kumimoji="0" lang="en-US" sz="2800" b="0" i="0" u="none" strike="noStrike" kern="0" cap="none" spc="0" normalizeH="0" baseline="0" noProof="0" dirty="0" err="1">
                <a:ln>
                  <a:noFill/>
                </a:ln>
                <a:solidFill>
                  <a:srgbClr val="0D0D0D"/>
                </a:solidFill>
                <a:effectLst/>
                <a:uLnTx/>
                <a:uFillTx/>
                <a:latin typeface="Calibri"/>
                <a:ea typeface="+mn-ea"/>
                <a:cs typeface="Arial" panose="020B0604020202020204" pitchFamily="34" charset="0"/>
              </a:rPr>
              <a:t>urther</a:t>
            </a:r>
            <a:r>
              <a:rPr kumimoji="0" lang="en-US" sz="2800" b="0" i="0" u="none" strike="noStrike" kern="0" cap="none" spc="0" normalizeH="0" baseline="0" noProof="0" dirty="0">
                <a:ln>
                  <a:noFill/>
                </a:ln>
                <a:solidFill>
                  <a:srgbClr val="0D0D0D"/>
                </a:solidFill>
                <a:effectLst/>
                <a:uLnTx/>
                <a:uFillTx/>
                <a:latin typeface="Calibri"/>
                <a:ea typeface="+mn-ea"/>
                <a:cs typeface="Arial" panose="020B0604020202020204" pitchFamily="34" charset="0"/>
              </a:rPr>
              <a:t> evidence</a:t>
            </a:r>
          </a:p>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800" b="0" i="0" u="none" strike="noStrike" kern="1200" cap="none" spc="0" normalizeH="0" baseline="0" noProof="0" dirty="0">
                <a:ln>
                  <a:noFill/>
                </a:ln>
                <a:solidFill>
                  <a:srgbClr val="0D0D0D"/>
                </a:solidFill>
                <a:effectLst/>
                <a:uLnTx/>
                <a:uFillTx/>
                <a:latin typeface="Calibri"/>
                <a:ea typeface="+mn-ea"/>
                <a:cs typeface="Arial" panose="020B0604020202020204" pitchFamily="34" charset="0"/>
              </a:rPr>
              <a:t>Week 12-50 		Hearing</a:t>
            </a:r>
          </a:p>
          <a:p>
            <a:endParaRPr lang="en-GB" dirty="0">
              <a:solidFill>
                <a:schemeClr val="bg1"/>
              </a:solidFill>
            </a:endParaRPr>
          </a:p>
          <a:p>
            <a:pPr marL="0" indent="0">
              <a:buNone/>
            </a:pPr>
            <a:r>
              <a:rPr kumimoji="0" lang="en-US" sz="2800" b="0" i="0" u="none" strike="noStrike" kern="1200" cap="none" spc="0" normalizeH="0" baseline="0" noProof="0" dirty="0">
                <a:ln>
                  <a:noFill/>
                </a:ln>
                <a:solidFill>
                  <a:srgbClr val="0D0D0D"/>
                </a:solidFill>
                <a:effectLst/>
                <a:uLnTx/>
                <a:uFillTx/>
                <a:latin typeface="Calibri"/>
                <a:ea typeface="+mn-ea"/>
                <a:cs typeface="Arial" panose="020B0604020202020204" pitchFamily="34" charset="0"/>
              </a:rPr>
              <a:t>Decisions against refusals to carry out EHCNA will generally be considered on the papers unless a specific request is made in writing and there are sound reasons for having an oral (substantive) hearing</a:t>
            </a:r>
            <a:endParaRPr lang="en-GB" dirty="0">
              <a:solidFill>
                <a:schemeClr val="bg1"/>
              </a:solidFill>
            </a:endParaRPr>
          </a:p>
          <a:p>
            <a:endParaRPr lang="en-GB" dirty="0"/>
          </a:p>
          <a:p>
            <a:endParaRPr lang="en-GB" dirty="0"/>
          </a:p>
        </p:txBody>
      </p:sp>
    </p:spTree>
    <p:extLst>
      <p:ext uri="{BB962C8B-B14F-4D97-AF65-F5344CB8AC3E}">
        <p14:creationId xmlns:p14="http://schemas.microsoft.com/office/powerpoint/2010/main" val="2947921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0" y="260350"/>
            <a:ext cx="8229600" cy="1143000"/>
          </a:xfrm>
        </p:spPr>
        <p:txBody>
          <a:bodyPr>
            <a:normAutofit/>
          </a:bodyPr>
          <a:lstStyle/>
          <a:p>
            <a:r>
              <a:rPr lang="en-GB" sz="2800" u="sng" dirty="0">
                <a:solidFill>
                  <a:schemeClr val="tx1"/>
                </a:solidFill>
                <a:latin typeface="+mn-lt"/>
                <a:ea typeface="+mn-ea"/>
                <a:cs typeface="+mn-cs"/>
              </a:rPr>
              <a:t>Hearings</a:t>
            </a: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0" y="1196975"/>
            <a:ext cx="8229600" cy="4929188"/>
          </a:xfrm>
        </p:spPr>
        <p:txBody>
          <a:bodyPr>
            <a:norm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800" b="0" i="0" u="none" strike="noStrike" kern="0" cap="none" spc="0" normalizeH="0" baseline="0" noProof="0" dirty="0">
              <a:ln>
                <a:noFill/>
              </a:ln>
              <a:solidFill>
                <a:srgbClr val="0D0D0D"/>
              </a:solidFill>
              <a:effectLst/>
              <a:uLnTx/>
              <a:uFillTx/>
              <a:latin typeface="Calibri"/>
              <a:ea typeface="+mn-ea"/>
              <a:cs typeface="Arial" panose="020B0604020202020204" pitchFamily="34" charset="0"/>
            </a:endParaRPr>
          </a:p>
          <a:p>
            <a:pPr marL="228600" indent="-228600">
              <a:lnSpc>
                <a:spcPct val="70000"/>
              </a:lnSpc>
              <a:spcBef>
                <a:spcPts val="1000"/>
              </a:spcBef>
              <a:buSzPct val="100000"/>
              <a:buFont typeface="Arial" pitchFamily="34"/>
              <a:buChar char="•"/>
              <a:defRPr/>
            </a:pPr>
            <a:r>
              <a:rPr lang="en-GB" sz="2600" dirty="0">
                <a:solidFill>
                  <a:srgbClr val="000000"/>
                </a:solidFill>
                <a:latin typeface="+mj-lt"/>
              </a:rPr>
              <a:t>Telephone Case Management Hearing (TCMH)</a:t>
            </a:r>
          </a:p>
          <a:p>
            <a:pPr marL="228600" indent="-228600">
              <a:lnSpc>
                <a:spcPct val="70000"/>
              </a:lnSpc>
              <a:spcBef>
                <a:spcPts val="1000"/>
              </a:spcBef>
              <a:buSzPct val="100000"/>
              <a:buFont typeface="Arial" pitchFamily="34"/>
              <a:buChar char="•"/>
              <a:defRPr/>
            </a:pPr>
            <a:r>
              <a:rPr lang="en-GB" sz="2600" dirty="0">
                <a:solidFill>
                  <a:srgbClr val="000000"/>
                </a:solidFill>
                <a:latin typeface="+mj-lt"/>
              </a:rPr>
              <a:t>Judicial Alternative Resolution Hearing (JADR)</a:t>
            </a:r>
          </a:p>
          <a:p>
            <a:pPr marL="228600" indent="-228600">
              <a:lnSpc>
                <a:spcPct val="70000"/>
              </a:lnSpc>
              <a:spcBef>
                <a:spcPts val="1000"/>
              </a:spcBef>
              <a:buSzPct val="100000"/>
              <a:buFont typeface="Arial" pitchFamily="34"/>
              <a:buChar char="•"/>
              <a:defRPr/>
            </a:pPr>
            <a:r>
              <a:rPr lang="en-GB" sz="2600" dirty="0">
                <a:solidFill>
                  <a:srgbClr val="000000"/>
                </a:solidFill>
                <a:latin typeface="+mj-lt"/>
              </a:rPr>
              <a:t>Case Review Hearing (CRH)</a:t>
            </a:r>
          </a:p>
          <a:p>
            <a:pPr marL="228600" indent="-228600">
              <a:lnSpc>
                <a:spcPct val="70000"/>
              </a:lnSpc>
              <a:spcBef>
                <a:spcPts val="1000"/>
              </a:spcBef>
              <a:buSzPct val="100000"/>
              <a:buFont typeface="Arial" pitchFamily="34"/>
              <a:buChar char="•"/>
              <a:defRPr/>
            </a:pPr>
            <a:r>
              <a:rPr lang="en-GB" sz="2600" dirty="0">
                <a:solidFill>
                  <a:srgbClr val="000000"/>
                </a:solidFill>
                <a:latin typeface="+mj-lt"/>
              </a:rPr>
              <a:t>Oral (Substantive) Hearing</a:t>
            </a:r>
          </a:p>
          <a:p>
            <a:pPr marL="228600" indent="-228600">
              <a:lnSpc>
                <a:spcPct val="70000"/>
              </a:lnSpc>
              <a:spcBef>
                <a:spcPts val="1000"/>
              </a:spcBef>
              <a:buSzPct val="100000"/>
              <a:buFont typeface="Arial" pitchFamily="34"/>
              <a:buChar char="•"/>
              <a:defRPr/>
            </a:pPr>
            <a:r>
              <a:rPr lang="en-GB" sz="2600" dirty="0">
                <a:solidFill>
                  <a:srgbClr val="000000"/>
                </a:solidFill>
                <a:latin typeface="+mj-lt"/>
              </a:rPr>
              <a:t>Paper Hearing</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hlinkClick r:id="rId2"/>
              </a:rPr>
              <a:t>Case Management (justice.gov.uk)</a:t>
            </a:r>
            <a:endParaRPr lang="en-GB" dirty="0"/>
          </a:p>
          <a:p>
            <a:endParaRPr lang="en-GB" dirty="0"/>
          </a:p>
        </p:txBody>
      </p:sp>
    </p:spTree>
    <p:extLst>
      <p:ext uri="{BB962C8B-B14F-4D97-AF65-F5344CB8AC3E}">
        <p14:creationId xmlns:p14="http://schemas.microsoft.com/office/powerpoint/2010/main" val="2104660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0" y="260350"/>
            <a:ext cx="8229600" cy="1143000"/>
          </a:xfrm>
        </p:spPr>
        <p:txBody>
          <a:bodyPr>
            <a:normAutofit/>
          </a:bodyPr>
          <a:lstStyle/>
          <a:p>
            <a:r>
              <a:rPr lang="en-GB" sz="2800" u="sng" dirty="0">
                <a:solidFill>
                  <a:schemeClr val="tx1"/>
                </a:solidFill>
                <a:latin typeface="+mn-lt"/>
                <a:ea typeface="+mn-ea"/>
                <a:cs typeface="+mn-cs"/>
              </a:rPr>
              <a:t>Appealing the Content of the EHCP:</a:t>
            </a: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0" y="1633538"/>
            <a:ext cx="8229600" cy="4929187"/>
          </a:xfrm>
        </p:spPr>
        <p:txBody>
          <a:bodyP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kumimoji="0" lang="en-GB" sz="3400" b="1" i="0" u="none" strike="noStrike" kern="1200" cap="none" spc="0" normalizeH="0" baseline="0" noProof="0" dirty="0">
                <a:ln>
                  <a:noFill/>
                </a:ln>
                <a:solidFill>
                  <a:srgbClr val="000000"/>
                </a:solidFill>
                <a:effectLst/>
                <a:uLnTx/>
                <a:uFillTx/>
                <a:latin typeface="+mj-lt"/>
              </a:rPr>
              <a:t>The following sections of the EHC Plan can be appealed</a:t>
            </a:r>
            <a:r>
              <a:rPr kumimoji="0" lang="en-GB" sz="3400" b="0" i="0" u="none" strike="noStrike" kern="1200" cap="none" spc="0" normalizeH="0" baseline="0" noProof="0" dirty="0">
                <a:ln>
                  <a:noFill/>
                </a:ln>
                <a:solidFill>
                  <a:srgbClr val="000000"/>
                </a:solidFill>
                <a:effectLst/>
                <a:uLnTx/>
                <a:uFillTx/>
                <a:latin typeface="+mj-lt"/>
              </a:rPr>
              <a:t>:</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3400" b="0" i="0" u="none" strike="noStrike" kern="1200" cap="none" spc="0" normalizeH="0" baseline="0" noProof="0" dirty="0">
                <a:ln>
                  <a:noFill/>
                </a:ln>
                <a:solidFill>
                  <a:srgbClr val="000000"/>
                </a:solidFill>
                <a:effectLst/>
                <a:uLnTx/>
                <a:uFillTx/>
                <a:latin typeface="+mj-lt"/>
              </a:rPr>
              <a:t>Section B – description of special educational need</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3400" b="0" i="0" u="none" strike="noStrike" kern="1200" cap="none" spc="0" normalizeH="0" baseline="0" noProof="0" dirty="0">
                <a:ln>
                  <a:noFill/>
                </a:ln>
                <a:solidFill>
                  <a:srgbClr val="000000"/>
                </a:solidFill>
                <a:effectLst/>
                <a:uLnTx/>
                <a:uFillTx/>
                <a:latin typeface="+mj-lt"/>
              </a:rPr>
              <a:t>Section F – description of the special educational provision to address the difficulties set out in section B</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3400" b="0" i="0" u="none" strike="noStrike" kern="1200" cap="none" spc="0" normalizeH="0" baseline="0" noProof="0" dirty="0">
                <a:ln>
                  <a:noFill/>
                </a:ln>
                <a:solidFill>
                  <a:srgbClr val="000000"/>
                </a:solidFill>
                <a:effectLst/>
                <a:uLnTx/>
                <a:uFillTx/>
                <a:latin typeface="+mj-lt"/>
              </a:rPr>
              <a:t>Section I – placement </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en-GB" sz="3400" b="0" i="0" u="none" strike="noStrike" kern="1200" cap="none" spc="0" normalizeH="0" baseline="0" noProof="0" dirty="0">
                <a:ln>
                  <a:noFill/>
                </a:ln>
                <a:solidFill>
                  <a:srgbClr val="000000"/>
                </a:solidFill>
                <a:effectLst/>
                <a:uLnTx/>
                <a:uFillTx/>
                <a:latin typeface="+mj-lt"/>
              </a:rPr>
              <a:t>Sections C/G and D/H - The Power of SENDIST includes Health and Social Care Recommendations only). Detailed Case Directions are provided at registration</a:t>
            </a: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kumimoji="0" lang="en-GB" sz="2300" b="0" i="0" u="none" strike="noStrike" kern="1200" cap="none" spc="0" normalizeH="0" baseline="0" noProof="0" dirty="0">
                <a:ln>
                  <a:noFill/>
                </a:ln>
                <a:solidFill>
                  <a:srgbClr val="000000"/>
                </a:solidFill>
                <a:effectLst/>
                <a:uLnTx/>
                <a:uFillTx/>
                <a:latin typeface="+mj-lt"/>
              </a:rPr>
              <a:t>Although section E (Outcomes) cannot be appealed, </a:t>
            </a:r>
            <a:r>
              <a:rPr kumimoji="0" lang="en-GB" sz="2300" b="0" i="0" u="none" strike="noStrike" kern="1200" cap="none" spc="0" normalizeH="0" baseline="0" noProof="0" dirty="0">
                <a:ln>
                  <a:noFill/>
                </a:ln>
                <a:solidFill>
                  <a:srgbClr val="000000"/>
                </a:solidFill>
                <a:effectLst/>
                <a:uLnTx/>
                <a:uFillTx/>
                <a:latin typeface="+mj-lt"/>
                <a:hlinkClick r:id="rId2"/>
              </a:rPr>
              <a:t>r43(1) of the SEND Regulations 2014 </a:t>
            </a:r>
            <a:r>
              <a:rPr kumimoji="0" lang="en-GB" sz="2300" b="0" i="0" u="none" strike="noStrike" kern="1200" cap="none" spc="0" normalizeH="0" baseline="0" noProof="0" dirty="0">
                <a:ln>
                  <a:noFill/>
                </a:ln>
                <a:solidFill>
                  <a:srgbClr val="000000"/>
                </a:solidFill>
                <a:effectLst/>
                <a:uLnTx/>
                <a:uFillTx/>
                <a:latin typeface="+mj-lt"/>
              </a:rPr>
              <a:t>covers “correcting any deficiencies” in an EHC Plan. If because of changes to Sections B and F the outcomes in Section E are no longer relevant due to changes in B and F, the Tribunal may order that these are changed. </a:t>
            </a:r>
          </a:p>
          <a:p>
            <a:endParaRPr lang="en-GB" dirty="0">
              <a:solidFill>
                <a:schemeClr val="bg1"/>
              </a:solidFill>
            </a:endParaRPr>
          </a:p>
          <a:p>
            <a:endParaRPr lang="en-GB" dirty="0"/>
          </a:p>
          <a:p>
            <a:endParaRPr lang="en-GB" dirty="0"/>
          </a:p>
        </p:txBody>
      </p:sp>
    </p:spTree>
    <p:extLst>
      <p:ext uri="{BB962C8B-B14F-4D97-AF65-F5344CB8AC3E}">
        <p14:creationId xmlns:p14="http://schemas.microsoft.com/office/powerpoint/2010/main" val="3050424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0" y="260350"/>
            <a:ext cx="8229600" cy="1143000"/>
          </a:xfrm>
        </p:spPr>
        <p:txBody>
          <a:bodyPr>
            <a:normAutofit/>
          </a:bodyPr>
          <a:lstStyle/>
          <a:p>
            <a:r>
              <a:rPr lang="en-GB" sz="2800" u="sng" dirty="0">
                <a:solidFill>
                  <a:schemeClr val="tx1"/>
                </a:solidFill>
                <a:latin typeface="+mn-lt"/>
                <a:ea typeface="+mn-ea"/>
                <a:cs typeface="+mn-cs"/>
              </a:rPr>
              <a:t>Educational Need:</a:t>
            </a: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0" y="1773238"/>
            <a:ext cx="8229600" cy="4929187"/>
          </a:xfrm>
        </p:spPr>
        <p:txBody>
          <a:bodyPr>
            <a:normAutofit/>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Educational “need” means “</a:t>
            </a:r>
            <a:r>
              <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is reasonably required</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see </a:t>
            </a: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 (A) v Hertfordshire County Council [2006] EWHC 3428 (Admin), [2007] ELR 95 at [25]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 His Honour Judge </a:t>
            </a:r>
            <a:r>
              <a:rPr kumimoji="0" lang="en-GB"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Gilbart</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Q.C. (sitting as a Deputy Judge of the High Court). </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GB" dirty="0">
              <a:solidFill>
                <a:schemeClr val="bg1"/>
              </a:solidFill>
            </a:endParaRPr>
          </a:p>
          <a:p>
            <a:endParaRPr lang="en-GB" dirty="0"/>
          </a:p>
          <a:p>
            <a:endParaRPr lang="en-GB" dirty="0"/>
          </a:p>
        </p:txBody>
      </p:sp>
    </p:spTree>
    <p:extLst>
      <p:ext uri="{BB962C8B-B14F-4D97-AF65-F5344CB8AC3E}">
        <p14:creationId xmlns:p14="http://schemas.microsoft.com/office/powerpoint/2010/main" val="3052991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0" y="260350"/>
            <a:ext cx="8229600" cy="1143000"/>
          </a:xfrm>
        </p:spPr>
        <p:txBody>
          <a:bodyPr>
            <a:normAutofit/>
          </a:bodyPr>
          <a:lstStyle/>
          <a:p>
            <a:r>
              <a:rPr lang="en-GB" sz="2800" u="sng" dirty="0">
                <a:solidFill>
                  <a:schemeClr val="tx1"/>
                </a:solidFill>
                <a:latin typeface="+mn-lt"/>
                <a:ea typeface="+mn-ea"/>
                <a:cs typeface="+mn-cs"/>
              </a:rPr>
              <a:t>Specificity:</a:t>
            </a: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0" y="1844675"/>
            <a:ext cx="8229600" cy="4929188"/>
          </a:xfr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Provision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Must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be </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specified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as required by s. 37(2)</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L v Clarke &amp; Somerset CC [1998] ELR 129</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a:t>
            </a:r>
            <a:r>
              <a:rPr kumimoji="0" lang="en-GB" sz="2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so specific and so clear as to leave no room for doubt as to what has been decided is necessary in the individual case.  Very often specification of hour per week will no doubt be necessary and there will be a need for that to be done</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a:t>
            </a:r>
          </a:p>
          <a:p>
            <a:endParaRPr lang="en-GB" dirty="0">
              <a:solidFill>
                <a:schemeClr val="bg1"/>
              </a:solidFill>
            </a:endParaRPr>
          </a:p>
          <a:p>
            <a:endParaRPr lang="en-GB" dirty="0"/>
          </a:p>
          <a:p>
            <a:endParaRPr lang="en-GB" dirty="0"/>
          </a:p>
        </p:txBody>
      </p:sp>
    </p:spTree>
    <p:extLst>
      <p:ext uri="{BB962C8B-B14F-4D97-AF65-F5344CB8AC3E}">
        <p14:creationId xmlns:p14="http://schemas.microsoft.com/office/powerpoint/2010/main" val="1530606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35F-A6C2-C4A8-C2EB-8BA915BD6B6C}"/>
              </a:ext>
            </a:extLst>
          </p:cNvPr>
          <p:cNvSpPr>
            <a:spLocks noGrp="1"/>
          </p:cNvSpPr>
          <p:nvPr>
            <p:ph type="title" idx="4294967295"/>
          </p:nvPr>
        </p:nvSpPr>
        <p:spPr>
          <a:xfrm>
            <a:off x="0" y="260350"/>
            <a:ext cx="8229600" cy="1143000"/>
          </a:xfrm>
        </p:spPr>
        <p:txBody>
          <a:bodyPr>
            <a:normAutofit/>
          </a:bodyPr>
          <a:lstStyle/>
          <a:p>
            <a:r>
              <a:rPr lang="en-GB" sz="2800" u="sng" dirty="0">
                <a:solidFill>
                  <a:schemeClr val="tx1"/>
                </a:solidFill>
                <a:latin typeface="+mn-lt"/>
                <a:ea typeface="+mn-ea"/>
                <a:cs typeface="+mn-cs"/>
              </a:rPr>
              <a:t>Section 19(a) CAFA 2014</a:t>
            </a:r>
          </a:p>
        </p:txBody>
      </p:sp>
      <p:sp>
        <p:nvSpPr>
          <p:cNvPr id="3" name="Content Placeholder 2">
            <a:extLst>
              <a:ext uri="{FF2B5EF4-FFF2-40B4-BE49-F238E27FC236}">
                <a16:creationId xmlns:a16="http://schemas.microsoft.com/office/drawing/2014/main" id="{5A8CFA2D-E1B7-018D-1D41-683CB7F5CB32}"/>
              </a:ext>
            </a:extLst>
          </p:cNvPr>
          <p:cNvSpPr>
            <a:spLocks noGrp="1"/>
          </p:cNvSpPr>
          <p:nvPr>
            <p:ph idx="4294967295"/>
          </p:nvPr>
        </p:nvSpPr>
        <p:spPr>
          <a:xfrm>
            <a:off x="0" y="1811338"/>
            <a:ext cx="8229600" cy="4786312"/>
          </a:xfrm>
        </p:spPr>
        <p:txBody>
          <a:bodyPr>
            <a:normAutofit lnSpcReduction="10000"/>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exercising a function under this Part in the case of a child or young person, a local authority in England must have regard to the following matters in particular –</a:t>
            </a:r>
          </a:p>
          <a:p>
            <a:pPr marL="0" marR="0" lvl="0" indent="0" algn="l" defTabSz="914400" rtl="0" eaLnBrk="0" fontAlgn="base" latinLnBrk="0" hangingPunct="0">
              <a:lnSpc>
                <a:spcPct val="90000"/>
              </a:lnSpc>
              <a:spcBef>
                <a:spcPts val="1000"/>
              </a:spcBef>
              <a:spcAft>
                <a:spcPct val="0"/>
              </a:spcAft>
              <a:buClrTx/>
              <a:buSz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views, wishes and feelings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child and his or her parent, or the young person;</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importance of the child and his or her parent, or the young person,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participating as fully as possible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decisions …</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importance of the child and his or her parent, or the young person,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being provided with the information </a:t>
            </a:r>
            <a:r>
              <a:rPr kumimoji="0" lang="en-GB" sz="20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support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necessary to enable participation in those decisions;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need to support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child and his or her parent, or the young person, in order to facilitate the development of the child or young person and to help him or her achieve the best possible educational and other outcomes.</a:t>
            </a:r>
          </a:p>
          <a:p>
            <a:endParaRPr lang="en-GB" dirty="0">
              <a:solidFill>
                <a:schemeClr val="bg1"/>
              </a:solidFill>
            </a:endParaRPr>
          </a:p>
          <a:p>
            <a:endParaRPr lang="en-GB" dirty="0">
              <a:solidFill>
                <a:schemeClr val="bg1"/>
              </a:solidFill>
            </a:endParaRPr>
          </a:p>
          <a:p>
            <a:endParaRPr lang="en-GB" dirty="0"/>
          </a:p>
          <a:p>
            <a:endParaRPr lang="en-GB" dirty="0"/>
          </a:p>
        </p:txBody>
      </p:sp>
    </p:spTree>
    <p:extLst>
      <p:ext uri="{BB962C8B-B14F-4D97-AF65-F5344CB8AC3E}">
        <p14:creationId xmlns:p14="http://schemas.microsoft.com/office/powerpoint/2010/main" val="324713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CE21-3E35-22EA-52EF-F4C09A78872F}"/>
              </a:ext>
            </a:extLst>
          </p:cNvPr>
          <p:cNvSpPr>
            <a:spLocks noGrp="1"/>
          </p:cNvSpPr>
          <p:nvPr>
            <p:ph type="title" idx="4294967295"/>
          </p:nvPr>
        </p:nvSpPr>
        <p:spPr>
          <a:xfrm>
            <a:off x="0" y="419100"/>
            <a:ext cx="6840538" cy="712788"/>
          </a:xfrm>
        </p:spPr>
        <p:txBody>
          <a:bodyPr>
            <a:normAutofit/>
          </a:bodyPr>
          <a:lstStyle/>
          <a:p>
            <a:r>
              <a:rPr lang="en-GB" sz="2800" u="sng" dirty="0">
                <a:solidFill>
                  <a:schemeClr val="tx1"/>
                </a:solidFill>
                <a:latin typeface="+mn-lt"/>
                <a:ea typeface="+mn-ea"/>
                <a:cs typeface="+mn-cs"/>
              </a:rPr>
              <a:t>Section 9 Education </a:t>
            </a:r>
            <a:r>
              <a:rPr lang="en-GB" sz="2800" u="sng" dirty="0">
                <a:solidFill>
                  <a:schemeClr val="bg1"/>
                </a:solidFill>
                <a:latin typeface="+mn-lt"/>
                <a:ea typeface="+mn-ea"/>
                <a:cs typeface="+mn-cs"/>
              </a:rPr>
              <a:t>Act</a:t>
            </a:r>
          </a:p>
        </p:txBody>
      </p:sp>
      <p:sp>
        <p:nvSpPr>
          <p:cNvPr id="4" name="Content Placeholder 3">
            <a:extLst>
              <a:ext uri="{FF2B5EF4-FFF2-40B4-BE49-F238E27FC236}">
                <a16:creationId xmlns:a16="http://schemas.microsoft.com/office/drawing/2014/main" id="{74B5B15D-9CB4-FC42-E2E2-B25F75FBF4AF}"/>
              </a:ext>
            </a:extLst>
          </p:cNvPr>
          <p:cNvSpPr>
            <a:spLocks noGrp="1"/>
          </p:cNvSpPr>
          <p:nvPr>
            <p:ph idx="4294967295"/>
          </p:nvPr>
        </p:nvSpPr>
        <p:spPr>
          <a:xfrm>
            <a:off x="0" y="1912938"/>
            <a:ext cx="8229600" cy="4525962"/>
          </a:xfrm>
        </p:spPr>
        <p:txBody>
          <a:bodyPr>
            <a:normAutofit/>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Pupils to be educated in accordance with parents’ wishes.</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exercising or performing all their respective powers and duties under the Education Acts, the Secretary of State and local authorities shall have regard to the general principle that pupils are to be educated in accordance with the wishes of their parents, so far as that is compatible with the provision of efficient instruction and training and the avoidance of unreasonable public expenditure”</a:t>
            </a:r>
            <a:r>
              <a:rPr kumimoji="0" lang="en-GB"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br>
              <a:rPr kumimoji="0" lang="en-GB"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p:txBody>
      </p:sp>
    </p:spTree>
    <p:extLst>
      <p:ext uri="{BB962C8B-B14F-4D97-AF65-F5344CB8AC3E}">
        <p14:creationId xmlns:p14="http://schemas.microsoft.com/office/powerpoint/2010/main" val="4257608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E636-96B9-3036-3994-8FDD7FBA7B51}"/>
              </a:ext>
            </a:extLst>
          </p:cNvPr>
          <p:cNvSpPr>
            <a:spLocks noGrp="1"/>
          </p:cNvSpPr>
          <p:nvPr>
            <p:ph type="title" idx="4294967295"/>
          </p:nvPr>
        </p:nvSpPr>
        <p:spPr>
          <a:xfrm>
            <a:off x="0" y="333375"/>
            <a:ext cx="6635750" cy="1143000"/>
          </a:xfrm>
        </p:spPr>
        <p:txBody>
          <a:bodyPr>
            <a:normAutofit/>
          </a:bodyPr>
          <a:lstStyle/>
          <a:p>
            <a:r>
              <a:rPr lang="en-GB" sz="3100" u="sng" dirty="0">
                <a:solidFill>
                  <a:schemeClr val="tx1"/>
                </a:solidFill>
                <a:latin typeface="+mn-lt"/>
                <a:ea typeface="+mn-ea"/>
                <a:cs typeface="+mn-cs"/>
              </a:rPr>
              <a:t>Requesting a Setting</a:t>
            </a:r>
          </a:p>
        </p:txBody>
      </p:sp>
      <p:sp>
        <p:nvSpPr>
          <p:cNvPr id="3" name="Content Placeholder 2">
            <a:extLst>
              <a:ext uri="{FF2B5EF4-FFF2-40B4-BE49-F238E27FC236}">
                <a16:creationId xmlns:a16="http://schemas.microsoft.com/office/drawing/2014/main" id="{1EB36D71-211A-AB6B-6C32-8F35C6D2D503}"/>
              </a:ext>
            </a:extLst>
          </p:cNvPr>
          <p:cNvSpPr>
            <a:spLocks noGrp="1"/>
          </p:cNvSpPr>
          <p:nvPr>
            <p:ph idx="4294967295"/>
          </p:nvPr>
        </p:nvSpPr>
        <p:spPr>
          <a:xfrm>
            <a:off x="0" y="1916113"/>
            <a:ext cx="8229600" cy="4525962"/>
          </a:xfrm>
        </p:spPr>
        <p:txBody>
          <a:bodyPr>
            <a:noAutofit/>
          </a:bodyPr>
          <a:lstStyle/>
          <a:p>
            <a:pPr marL="457200" lvl="1" indent="0">
              <a:spcBef>
                <a:spcPts val="0"/>
              </a:spcBef>
              <a:buNone/>
              <a:defRPr/>
            </a:pPr>
            <a:r>
              <a:rPr kumimoji="0" lang="en-GB" sz="2400" b="0" i="0" u="none" strike="noStrike" kern="1200" cap="none" spc="0" normalizeH="0" baseline="0" noProof="0" dirty="0">
                <a:ln>
                  <a:noFill/>
                </a:ln>
                <a:solidFill>
                  <a:prstClr val="black"/>
                </a:solidFill>
                <a:effectLst/>
                <a:uLnTx/>
                <a:uFillTx/>
                <a:ea typeface="+mn-ea"/>
                <a:cs typeface="+mn-cs"/>
              </a:rPr>
              <a:t>Parents can request the following to be named (s38(3)):</a:t>
            </a:r>
          </a:p>
          <a:p>
            <a:pPr marL="457200" lvl="1" indent="0">
              <a:spcBef>
                <a:spcPts val="0"/>
              </a:spcBef>
              <a:buNone/>
              <a:defRPr/>
            </a:pPr>
            <a:endParaRPr kumimoji="0" lang="en-GB" sz="2400" b="0" i="0" u="none" strike="noStrike" kern="1200" cap="none" spc="0" normalizeH="0" baseline="0" noProof="0" dirty="0">
              <a:ln>
                <a:noFill/>
              </a:ln>
              <a:solidFill>
                <a:prstClr val="black"/>
              </a:solidFill>
              <a:effectLst/>
              <a:uLnTx/>
              <a:uFillTx/>
              <a:ea typeface="+mn-ea"/>
              <a:cs typeface="+mn-cs"/>
            </a:endParaRPr>
          </a:p>
          <a:p>
            <a:pPr lvl="1">
              <a:spcBef>
                <a:spcPts val="0"/>
              </a:spcBef>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ea typeface="+mn-ea"/>
                <a:cs typeface="+mn-cs"/>
              </a:rPr>
              <a:t>Maintained nursery school </a:t>
            </a:r>
          </a:p>
          <a:p>
            <a:pPr lvl="1">
              <a:spcBef>
                <a:spcPts val="0"/>
              </a:spcBef>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ea typeface="+mn-ea"/>
                <a:cs typeface="+mn-cs"/>
              </a:rPr>
              <a:t>Maintained school/academy/free school (mainstream or special) </a:t>
            </a:r>
          </a:p>
          <a:p>
            <a:pPr lvl="1">
              <a:spcBef>
                <a:spcPts val="0"/>
              </a:spcBef>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ea typeface="+mn-ea"/>
                <a:cs typeface="+mn-cs"/>
              </a:rPr>
              <a:t>Non-maintained special school </a:t>
            </a:r>
          </a:p>
          <a:p>
            <a:pPr lvl="1">
              <a:spcBef>
                <a:spcPts val="0"/>
              </a:spcBef>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ea typeface="+mn-ea"/>
                <a:cs typeface="+mn-cs"/>
              </a:rPr>
              <a:t>Further education/sixth form college</a:t>
            </a:r>
          </a:p>
          <a:p>
            <a:pPr lvl="1">
              <a:spcBef>
                <a:spcPts val="0"/>
              </a:spcBef>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ea typeface="+mn-ea"/>
                <a:cs typeface="+mn-cs"/>
              </a:rPr>
              <a:t>Independent school/independent specialist college which has been approved by the Secretary of State under Section 41 of the Children and Families Act 2014</a:t>
            </a:r>
          </a:p>
          <a:p>
            <a:pPr marL="0" indent="0">
              <a:buNone/>
            </a:pPr>
            <a:endParaRPr lang="en-GB" sz="2000" dirty="0">
              <a:solidFill>
                <a:schemeClr val="bg1"/>
              </a:solidFill>
            </a:endParaRPr>
          </a:p>
          <a:p>
            <a:pPr marL="0" indent="0">
              <a:buNone/>
            </a:pPr>
            <a:endParaRPr lang="en-GB" sz="2000" dirty="0">
              <a:solidFill>
                <a:schemeClr val="bg1"/>
              </a:solidFill>
            </a:endParaRPr>
          </a:p>
          <a:p>
            <a:pPr marL="0" indent="0">
              <a:buNone/>
            </a:pPr>
            <a:r>
              <a:rPr lang="en-GB" sz="2000" dirty="0">
                <a:solidFill>
                  <a:schemeClr val="bg1"/>
                </a:solidFill>
              </a:rPr>
              <a:t> </a:t>
            </a:r>
          </a:p>
        </p:txBody>
      </p:sp>
    </p:spTree>
    <p:extLst>
      <p:ext uri="{BB962C8B-B14F-4D97-AF65-F5344CB8AC3E}">
        <p14:creationId xmlns:p14="http://schemas.microsoft.com/office/powerpoint/2010/main" val="2110245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E402-A116-C7BD-F156-011D262257E9}"/>
              </a:ext>
            </a:extLst>
          </p:cNvPr>
          <p:cNvSpPr>
            <a:spLocks noGrp="1"/>
          </p:cNvSpPr>
          <p:nvPr>
            <p:ph type="title" idx="4294967295"/>
          </p:nvPr>
        </p:nvSpPr>
        <p:spPr>
          <a:xfrm>
            <a:off x="0" y="260350"/>
            <a:ext cx="7364413" cy="1143000"/>
          </a:xfrm>
        </p:spPr>
        <p:txBody>
          <a:bodyPr>
            <a:normAutofit/>
          </a:bodyPr>
          <a:lstStyle/>
          <a:p>
            <a:r>
              <a:rPr lang="en-GB" sz="3100" u="sng" dirty="0">
                <a:solidFill>
                  <a:schemeClr val="tx1"/>
                </a:solidFill>
                <a:latin typeface="+mn-lt"/>
                <a:ea typeface="+mn-ea"/>
                <a:cs typeface="+mn-cs"/>
              </a:rPr>
              <a:t>And the LA must comply unless:</a:t>
            </a:r>
          </a:p>
        </p:txBody>
      </p:sp>
      <p:sp>
        <p:nvSpPr>
          <p:cNvPr id="3" name="Content Placeholder 2">
            <a:extLst>
              <a:ext uri="{FF2B5EF4-FFF2-40B4-BE49-F238E27FC236}">
                <a16:creationId xmlns:a16="http://schemas.microsoft.com/office/drawing/2014/main" id="{80A68215-DD3A-80BD-3344-0A5789F6FC3E}"/>
              </a:ext>
            </a:extLst>
          </p:cNvPr>
          <p:cNvSpPr>
            <a:spLocks noGrp="1"/>
          </p:cNvSpPr>
          <p:nvPr>
            <p:ph idx="4294967295"/>
          </p:nvPr>
        </p:nvSpPr>
        <p:spPr>
          <a:xfrm>
            <a:off x="179512" y="1556792"/>
            <a:ext cx="8856984" cy="4680520"/>
          </a:xfrm>
        </p:spPr>
        <p:txBody>
          <a:bodyPr>
            <a:normAutofit/>
          </a:bodyPr>
          <a:lstStyle/>
          <a:p>
            <a:endParaRPr lang="en-GB" dirty="0">
              <a:solidFill>
                <a:schemeClr val="bg1"/>
              </a:solidFill>
            </a:endParaRPr>
          </a:p>
          <a:p>
            <a:pPr marL="914400" lvl="1" indent="-457200">
              <a:spcBef>
                <a:spcPts val="0"/>
              </a:spcBef>
              <a:buFont typeface="+mj-lt"/>
              <a:buAutoNum type="arabicParenR"/>
              <a:defRPr/>
            </a:pPr>
            <a:r>
              <a:rPr kumimoji="0" lang="en-GB" sz="2000" b="0" i="0" u="none" strike="noStrike" kern="1200" cap="none" spc="0" normalizeH="0" baseline="0" noProof="0" dirty="0">
                <a:ln>
                  <a:noFill/>
                </a:ln>
                <a:solidFill>
                  <a:prstClr val="black"/>
                </a:solidFill>
                <a:effectLst/>
                <a:uLnTx/>
                <a:uFillTx/>
                <a:latin typeface="+mj-lt"/>
                <a:ea typeface="+mn-ea"/>
                <a:cs typeface="+mn-cs"/>
              </a:rPr>
              <a:t>It would be unsuitable for the age, ability, aptitude or SEND, i.e. the placement wouldn’t meet their needs, or;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mj-lt"/>
              <a:ea typeface="+mn-ea"/>
              <a:cs typeface="+mn-cs"/>
            </a:endParaRPr>
          </a:p>
          <a:p>
            <a:pPr marL="457200" lvl="1" indent="0">
              <a:spcBef>
                <a:spcPts val="0"/>
              </a:spcBef>
              <a:buNone/>
              <a:defRPr/>
            </a:pPr>
            <a:r>
              <a:rPr lang="en-GB" sz="2000" dirty="0">
                <a:solidFill>
                  <a:prstClr val="black"/>
                </a:solidFill>
                <a:latin typeface="+mj-lt"/>
              </a:rPr>
              <a:t>The child’s attendance would be incompatible with:</a:t>
            </a:r>
          </a:p>
          <a:p>
            <a:pPr marL="457200" lvl="1" indent="0">
              <a:spcBef>
                <a:spcPts val="0"/>
              </a:spcBef>
              <a:buNone/>
              <a:defRPr/>
            </a:pPr>
            <a:endParaRPr lang="en-GB" sz="2000" dirty="0">
              <a:solidFill>
                <a:prstClr val="black"/>
              </a:solidFill>
              <a:latin typeface="+mj-lt"/>
            </a:endParaRPr>
          </a:p>
          <a:p>
            <a:pPr marL="914400" lvl="1" indent="-457200">
              <a:spcBef>
                <a:spcPts val="0"/>
              </a:spcBef>
              <a:buFont typeface="+mj-lt"/>
              <a:buAutoNum type="arabicParenR" startAt="2"/>
              <a:defRPr/>
            </a:pPr>
            <a:r>
              <a:rPr kumimoji="0" lang="en-GB" sz="2000" b="0" i="0" u="none" strike="noStrike" kern="1200" cap="none" spc="0" normalizeH="0" baseline="0" noProof="0" dirty="0">
                <a:ln>
                  <a:noFill/>
                </a:ln>
                <a:solidFill>
                  <a:prstClr val="black"/>
                </a:solidFill>
                <a:effectLst/>
                <a:uLnTx/>
                <a:uFillTx/>
                <a:latin typeface="+mj-lt"/>
                <a:ea typeface="+mn-ea"/>
                <a:cs typeface="+mn-cs"/>
              </a:rPr>
              <a:t>The provision of efficient education of their peers whom they would be taught with, i.e. the pupils in the school. (our note: we can only rely on this exception if it can shown that there are no reasonable steps possible to prevent this incompatibility; or</a:t>
            </a:r>
          </a:p>
          <a:p>
            <a:pPr marL="457200" lvl="1" indent="0">
              <a:spcBef>
                <a:spcPts val="0"/>
              </a:spcBef>
              <a:buNone/>
              <a:defRPr/>
            </a:pPr>
            <a:endParaRPr kumimoji="0" lang="en-GB" sz="2000" b="0" i="0" u="none" strike="noStrike" kern="1200" cap="none" spc="0" normalizeH="0" baseline="0" noProof="0" dirty="0">
              <a:ln>
                <a:noFill/>
              </a:ln>
              <a:solidFill>
                <a:prstClr val="black"/>
              </a:solidFill>
              <a:effectLst/>
              <a:uLnTx/>
              <a:uFillTx/>
              <a:latin typeface="+mj-lt"/>
              <a:ea typeface="+mn-ea"/>
              <a:cs typeface="+mn-cs"/>
            </a:endParaRPr>
          </a:p>
          <a:p>
            <a:pPr marL="914400" lvl="1" indent="-457200">
              <a:spcBef>
                <a:spcPts val="0"/>
              </a:spcBef>
              <a:buFont typeface="+mj-lt"/>
              <a:buAutoNum type="arabicParenR" startAt="3"/>
              <a:defRPr/>
            </a:pPr>
            <a:r>
              <a:rPr lang="en-GB" sz="2100" dirty="0">
                <a:solidFill>
                  <a:prstClr val="black"/>
                </a:solidFill>
                <a:latin typeface="+mj-lt"/>
              </a:rPr>
              <a:t>The efficient use of resources i.e. the total costs, including transport, would be greater than an alternative placement to such an extent that these are significant or disproportionate. Extra costs should be balanced against any extra benefit for the child in attending the placement. </a:t>
            </a:r>
          </a:p>
          <a:p>
            <a:pPr marR="0" lvl="1" fontAlgn="auto">
              <a:spcBef>
                <a:spcPts val="0"/>
              </a:spcBef>
              <a:spcAft>
                <a:spcPts val="0"/>
              </a:spcAft>
              <a:buClrTx/>
              <a:buSzTx/>
              <a:buFont typeface="Arial" panose="020B0604020202020204" pitchFamily="34" charset="0"/>
              <a:buChar char="•"/>
              <a:tabLst/>
              <a:defRPr/>
            </a:pPr>
            <a:endParaRPr lang="en-GB" sz="2100" dirty="0">
              <a:solidFill>
                <a:prstClr val="black"/>
              </a:solidFill>
              <a:latin typeface="+mj-lt"/>
            </a:endParaRPr>
          </a:p>
          <a:p>
            <a:pPr marL="0" indent="0">
              <a:buNone/>
            </a:pPr>
            <a:endParaRPr lang="en-GB" dirty="0">
              <a:solidFill>
                <a:schemeClr val="bg1"/>
              </a:solidFill>
            </a:endParaRPr>
          </a:p>
        </p:txBody>
      </p:sp>
    </p:spTree>
    <p:extLst>
      <p:ext uri="{BB962C8B-B14F-4D97-AF65-F5344CB8AC3E}">
        <p14:creationId xmlns:p14="http://schemas.microsoft.com/office/powerpoint/2010/main" val="147998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CE21-3E35-22EA-52EF-F4C09A78872F}"/>
              </a:ext>
            </a:extLst>
          </p:cNvPr>
          <p:cNvSpPr>
            <a:spLocks noGrp="1"/>
          </p:cNvSpPr>
          <p:nvPr>
            <p:ph type="title" idx="4294967295"/>
          </p:nvPr>
        </p:nvSpPr>
        <p:spPr>
          <a:xfrm>
            <a:off x="0" y="260350"/>
            <a:ext cx="6985000" cy="647700"/>
          </a:xfrm>
        </p:spPr>
        <p:txBody>
          <a:bodyPr>
            <a:normAutofit/>
          </a:bodyPr>
          <a:lstStyle/>
          <a:p>
            <a:r>
              <a:rPr lang="en-GB" sz="2800" u="sng" dirty="0">
                <a:solidFill>
                  <a:schemeClr val="tx1"/>
                </a:solidFill>
                <a:latin typeface="+mn-lt"/>
                <a:ea typeface="+mn-ea"/>
                <a:cs typeface="+mn-cs"/>
              </a:rPr>
              <a:t>The Right to mainstream</a:t>
            </a:r>
          </a:p>
        </p:txBody>
      </p:sp>
      <p:sp>
        <p:nvSpPr>
          <p:cNvPr id="4" name="Content Placeholder 3">
            <a:extLst>
              <a:ext uri="{FF2B5EF4-FFF2-40B4-BE49-F238E27FC236}">
                <a16:creationId xmlns:a16="http://schemas.microsoft.com/office/drawing/2014/main" id="{270F00E0-5F89-722A-73B4-0497A963671E}"/>
              </a:ext>
            </a:extLst>
          </p:cNvPr>
          <p:cNvSpPr>
            <a:spLocks noGrp="1"/>
          </p:cNvSpPr>
          <p:nvPr>
            <p:ph idx="4294967295"/>
          </p:nvPr>
        </p:nvSpPr>
        <p:spPr>
          <a:xfrm>
            <a:off x="0" y="1341438"/>
            <a:ext cx="8964488" cy="5616575"/>
          </a:xfrm>
        </p:spPr>
        <p:txBody>
          <a:bodyPr>
            <a:normAutofit/>
          </a:bodyPr>
          <a:lstStyle/>
          <a:p>
            <a:pPr marL="0" lvl="0" indent="0" eaLnBrk="0" fontAlgn="base" hangingPunct="0">
              <a:lnSpc>
                <a:spcPct val="90000"/>
              </a:lnSpc>
              <a:spcBef>
                <a:spcPts val="1000"/>
              </a:spcBef>
              <a:spcAft>
                <a:spcPct val="0"/>
              </a:spcAft>
              <a:buNone/>
            </a:pPr>
            <a:r>
              <a:rPr lang="en-GB" sz="2000" b="1" i="0" u="none" strike="noStrike" baseline="0" dirty="0">
                <a:solidFill>
                  <a:srgbClr val="000000"/>
                </a:solidFill>
                <a:latin typeface="Arial" panose="020B0604020202020204" pitchFamily="34" charset="0"/>
              </a:rPr>
              <a:t>The threshold for a mainstream school not to be named is extremely high! (</a:t>
            </a:r>
            <a:r>
              <a:rPr lang="en-GB" sz="2000" dirty="0">
                <a:solidFill>
                  <a:prstClr val="black"/>
                </a:solidFill>
                <a:latin typeface="Arial" panose="020B0604020202020204" pitchFamily="34" charset="0"/>
                <a:cs typeface="Arial" panose="020B0604020202020204" pitchFamily="34" charset="0"/>
              </a:rPr>
              <a:t>Section 33 and 40,CAFA 2014)</a:t>
            </a:r>
          </a:p>
          <a:p>
            <a:pPr marL="0" lvl="0" indent="0" eaLnBrk="0" fontAlgn="base" hangingPunct="0">
              <a:lnSpc>
                <a:spcPct val="90000"/>
              </a:lnSpc>
              <a:spcBef>
                <a:spcPts val="1000"/>
              </a:spcBef>
              <a:spcAft>
                <a:spcPct val="0"/>
              </a:spcAft>
              <a:buNone/>
            </a:pPr>
            <a:endParaRPr lang="en-GB" sz="2000" b="1" dirty="0">
              <a:solidFill>
                <a:prstClr val="black"/>
              </a:solidFill>
              <a:latin typeface="Arial" panose="020B0604020202020204" pitchFamily="34" charset="0"/>
              <a:cs typeface="Arial" panose="020B0604020202020204" pitchFamily="34" charset="0"/>
            </a:endParaRPr>
          </a:p>
          <a:p>
            <a:pPr marL="0" lvl="0" indent="0" eaLnBrk="0" fontAlgn="base" hangingPunct="0">
              <a:lnSpc>
                <a:spcPct val="90000"/>
              </a:lnSpc>
              <a:spcBef>
                <a:spcPts val="1000"/>
              </a:spcBef>
              <a:spcAft>
                <a:spcPct val="0"/>
              </a:spcAft>
              <a:buNone/>
            </a:pPr>
            <a:r>
              <a:rPr lang="en-GB" sz="2000" b="1" dirty="0">
                <a:solidFill>
                  <a:prstClr val="black"/>
                </a:solidFill>
                <a:latin typeface="Arial" panose="020B0604020202020204" pitchFamily="34" charset="0"/>
                <a:cs typeface="Arial" panose="020B0604020202020204" pitchFamily="34" charset="0"/>
              </a:rPr>
              <a:t>Must</a:t>
            </a:r>
            <a:r>
              <a:rPr lang="en-GB" sz="2000" dirty="0">
                <a:solidFill>
                  <a:prstClr val="black"/>
                </a:solidFill>
                <a:latin typeface="Arial" panose="020B0604020202020204" pitchFamily="34" charset="0"/>
                <a:cs typeface="Arial" panose="020B0604020202020204" pitchFamily="34" charset="0"/>
              </a:rPr>
              <a:t> be educated in a mainstream school unless:</a:t>
            </a:r>
          </a:p>
          <a:p>
            <a:pPr marL="514350" lvl="0" indent="-514350" eaLnBrk="0" fontAlgn="base" hangingPunct="0">
              <a:lnSpc>
                <a:spcPct val="90000"/>
              </a:lnSpc>
              <a:spcBef>
                <a:spcPts val="1000"/>
              </a:spcBef>
              <a:spcAft>
                <a:spcPct val="0"/>
              </a:spcAft>
              <a:buFont typeface="+mj-lt"/>
              <a:buAutoNum type="arabicPeriod"/>
            </a:pPr>
            <a:r>
              <a:rPr lang="en-GB" sz="2000" dirty="0">
                <a:solidFill>
                  <a:prstClr val="black"/>
                </a:solidFill>
                <a:latin typeface="Arial" panose="020B0604020202020204" pitchFamily="34" charset="0"/>
                <a:cs typeface="Arial" panose="020B0604020202020204" pitchFamily="34" charset="0"/>
              </a:rPr>
              <a:t>Parent or young person does not wish it</a:t>
            </a:r>
          </a:p>
          <a:p>
            <a:pPr marL="514350" lvl="0" indent="-514350" eaLnBrk="0" fontAlgn="base" hangingPunct="0">
              <a:lnSpc>
                <a:spcPct val="90000"/>
              </a:lnSpc>
              <a:spcBef>
                <a:spcPts val="1000"/>
              </a:spcBef>
              <a:spcAft>
                <a:spcPct val="0"/>
              </a:spcAft>
              <a:buFont typeface="+mj-lt"/>
              <a:buAutoNum type="arabicPeriod"/>
            </a:pPr>
            <a:r>
              <a:rPr lang="en-GB" sz="2000" dirty="0">
                <a:solidFill>
                  <a:prstClr val="black"/>
                </a:solidFill>
                <a:latin typeface="Arial" panose="020B0604020202020204" pitchFamily="34" charset="0"/>
                <a:cs typeface="Arial" panose="020B0604020202020204" pitchFamily="34" charset="0"/>
              </a:rPr>
              <a:t>Incompatible with the provision of efficient education of other children and no reasonable steps can be taken to prevent this (steps throughout the school)</a:t>
            </a:r>
          </a:p>
          <a:p>
            <a:pPr marL="0" indent="0">
              <a:buNone/>
            </a:pPr>
            <a:endParaRPr lang="en-GB" sz="2000" dirty="0">
              <a:solidFill>
                <a:schemeClr val="tx1"/>
              </a:solidFill>
            </a:endParaRPr>
          </a:p>
          <a:p>
            <a:pPr marL="0" indent="0">
              <a:buNone/>
            </a:pPr>
            <a:r>
              <a:rPr lang="en-GB" sz="2000" dirty="0">
                <a:solidFill>
                  <a:schemeClr val="tx1"/>
                </a:solidFill>
              </a:rPr>
              <a:t>Incompatible to SEND does not apply due to expectation regarding differentiation and efficient use of resources argument can only be made by LA.</a:t>
            </a:r>
          </a:p>
          <a:p>
            <a:pPr marL="0" indent="0">
              <a:buNone/>
            </a:pPr>
            <a:r>
              <a:rPr lang="en-GB" sz="2000" dirty="0">
                <a:solidFill>
                  <a:schemeClr val="bg1"/>
                </a:solidFill>
              </a:rPr>
              <a:t>resources argument can only be made by LA</a:t>
            </a:r>
            <a:endParaRPr lang="en-GB" sz="2000" dirty="0">
              <a:solidFill>
                <a:prstClr val="black"/>
              </a:solidFill>
              <a:latin typeface="Arial" panose="020B0604020202020204" pitchFamily="34" charset="0"/>
              <a:cs typeface="Arial" panose="020B0604020202020204" pitchFamily="34" charset="0"/>
            </a:endParaRPr>
          </a:p>
          <a:p>
            <a:pPr marL="0" indent="0">
              <a:buNone/>
            </a:pPr>
            <a:r>
              <a:rPr lang="en-GB" sz="2000" dirty="0">
                <a:solidFill>
                  <a:prstClr val="black"/>
                </a:solidFill>
                <a:latin typeface="Arial" panose="020B0604020202020204" pitchFamily="34" charset="0"/>
                <a:cs typeface="Arial" panose="020B0604020202020204" pitchFamily="34" charset="0"/>
              </a:rPr>
              <a:t>CoP, Para 9.94 - a decision not to educate in mainstream against the wishes of parents/YP should not be taken lightly. </a:t>
            </a:r>
          </a:p>
          <a:p>
            <a:pPr marL="0" indent="0">
              <a:buNone/>
            </a:pPr>
            <a:endParaRPr lang="en-GB" dirty="0">
              <a:solidFill>
                <a:schemeClr val="bg1"/>
              </a:solidFill>
              <a:highlight>
                <a:srgbClr val="00FF00"/>
              </a:highlight>
            </a:endParaRPr>
          </a:p>
        </p:txBody>
      </p:sp>
    </p:spTree>
    <p:extLst>
      <p:ext uri="{BB962C8B-B14F-4D97-AF65-F5344CB8AC3E}">
        <p14:creationId xmlns:p14="http://schemas.microsoft.com/office/powerpoint/2010/main" val="427372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309B2-1FA6-5454-8080-925DCE0507A0}"/>
              </a:ext>
            </a:extLst>
          </p:cNvPr>
          <p:cNvPicPr>
            <a:picLocks noChangeAspect="1"/>
          </p:cNvPicPr>
          <p:nvPr/>
        </p:nvPicPr>
        <p:blipFill>
          <a:blip r:embed="rId2"/>
          <a:srcRect l="30313" t="29000" r="16926" b="13600"/>
          <a:stretch/>
        </p:blipFill>
        <p:spPr>
          <a:xfrm>
            <a:off x="107504" y="188641"/>
            <a:ext cx="8856984" cy="5819750"/>
          </a:xfrm>
          <a:prstGeom prst="rect">
            <a:avLst/>
          </a:prstGeom>
        </p:spPr>
      </p:pic>
    </p:spTree>
    <p:extLst>
      <p:ext uri="{BB962C8B-B14F-4D97-AF65-F5344CB8AC3E}">
        <p14:creationId xmlns:p14="http://schemas.microsoft.com/office/powerpoint/2010/main" val="2999966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E636-96B9-3036-3994-8FDD7FBA7B51}"/>
              </a:ext>
            </a:extLst>
          </p:cNvPr>
          <p:cNvSpPr>
            <a:spLocks noGrp="1"/>
          </p:cNvSpPr>
          <p:nvPr>
            <p:ph type="title" idx="4294967295"/>
          </p:nvPr>
        </p:nvSpPr>
        <p:spPr>
          <a:xfrm>
            <a:off x="0" y="460375"/>
            <a:ext cx="6635750" cy="592138"/>
          </a:xfrm>
        </p:spPr>
        <p:txBody>
          <a:bodyPr>
            <a:normAutofit fontScale="90000"/>
          </a:bodyPr>
          <a:lstStyle/>
          <a:p>
            <a:br>
              <a:rPr lang="en-GB" sz="3200" u="sng" dirty="0">
                <a:solidFill>
                  <a:schemeClr val="tx1"/>
                </a:solidFill>
              </a:rPr>
            </a:br>
            <a:r>
              <a:rPr lang="en-GB" sz="3100" u="sng" dirty="0">
                <a:solidFill>
                  <a:schemeClr val="tx1"/>
                </a:solidFill>
                <a:latin typeface="+mn-lt"/>
                <a:ea typeface="+mn-ea"/>
                <a:cs typeface="+mn-cs"/>
              </a:rPr>
              <a:t>Code of Practice, 2015</a:t>
            </a:r>
          </a:p>
        </p:txBody>
      </p:sp>
      <p:sp>
        <p:nvSpPr>
          <p:cNvPr id="3" name="Content Placeholder 2">
            <a:extLst>
              <a:ext uri="{FF2B5EF4-FFF2-40B4-BE49-F238E27FC236}">
                <a16:creationId xmlns:a16="http://schemas.microsoft.com/office/drawing/2014/main" id="{1EB36D71-211A-AB6B-6C32-8F35C6D2D503}"/>
              </a:ext>
            </a:extLst>
          </p:cNvPr>
          <p:cNvSpPr>
            <a:spLocks noGrp="1"/>
          </p:cNvSpPr>
          <p:nvPr>
            <p:ph idx="4294967295"/>
          </p:nvPr>
        </p:nvSpPr>
        <p:spPr>
          <a:xfrm>
            <a:off x="1600200" y="1846263"/>
            <a:ext cx="7543800" cy="4022725"/>
          </a:xfrm>
        </p:spPr>
        <p:txBody>
          <a:bodyPr>
            <a:noAutofit/>
          </a:bodyPr>
          <a:lstStyle/>
          <a:p>
            <a:pPr marL="0" indent="0">
              <a:buNone/>
            </a:pPr>
            <a:endParaRPr lang="en-GB" sz="2000" dirty="0">
              <a:solidFill>
                <a:schemeClr val="bg1"/>
              </a:solidFill>
            </a:endParaRPr>
          </a:p>
          <a:p>
            <a:pPr marL="0" indent="0">
              <a:buNone/>
            </a:pPr>
            <a:endParaRPr lang="en-GB" sz="2000" dirty="0">
              <a:solidFill>
                <a:schemeClr val="bg1"/>
              </a:solidFill>
            </a:endParaRPr>
          </a:p>
          <a:p>
            <a:pPr marL="0" indent="0">
              <a:buNone/>
            </a:pPr>
            <a:endParaRPr lang="en-GB" sz="2000" dirty="0">
              <a:solidFill>
                <a:schemeClr val="bg1"/>
              </a:solidFill>
            </a:endParaRPr>
          </a:p>
          <a:p>
            <a:pPr marL="0" indent="0">
              <a:buNone/>
            </a:pPr>
            <a:endParaRPr lang="en-GB" sz="2000" dirty="0">
              <a:solidFill>
                <a:schemeClr val="bg1"/>
              </a:solidFill>
            </a:endParaRPr>
          </a:p>
        </p:txBody>
      </p:sp>
      <p:sp>
        <p:nvSpPr>
          <p:cNvPr id="4" name="TextBox 3">
            <a:extLst>
              <a:ext uri="{FF2B5EF4-FFF2-40B4-BE49-F238E27FC236}">
                <a16:creationId xmlns:a16="http://schemas.microsoft.com/office/drawing/2014/main" id="{98690D46-7119-1C40-74DD-7C7A7FB3EAA1}"/>
              </a:ext>
            </a:extLst>
          </p:cNvPr>
          <p:cNvSpPr txBox="1"/>
          <p:nvPr/>
        </p:nvSpPr>
        <p:spPr>
          <a:xfrm>
            <a:off x="107504" y="1697714"/>
            <a:ext cx="8856984" cy="4105739"/>
          </a:xfrm>
          <a:prstGeom prst="rect">
            <a:avLst/>
          </a:prstGeom>
          <a:noFill/>
        </p:spPr>
        <p:txBody>
          <a:bodyPr wrap="square" rtlCol="0">
            <a:spAutoFit/>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9.89 COP, 2015</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Mainstream education cannot be refused by a local authority on the grounds that it is not suitable.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local authority can rely on the exception of incompatibility with the efficient education of others in relation to maintained nursery schools, mainstream schools or mainstream post-16 institutions taken as a whole only if it can show that there are no reasonable steps it could take to prevent that incompatibility.</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b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n-GB" dirty="0">
              <a:solidFill>
                <a:schemeClr val="bg1"/>
              </a:solidFill>
            </a:endParaRPr>
          </a:p>
        </p:txBody>
      </p:sp>
    </p:spTree>
    <p:extLst>
      <p:ext uri="{BB962C8B-B14F-4D97-AF65-F5344CB8AC3E}">
        <p14:creationId xmlns:p14="http://schemas.microsoft.com/office/powerpoint/2010/main" val="3168780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73B2-9CB1-38EE-7416-D57A96F59687}"/>
              </a:ext>
            </a:extLst>
          </p:cNvPr>
          <p:cNvSpPr>
            <a:spLocks noGrp="1"/>
          </p:cNvSpPr>
          <p:nvPr>
            <p:ph type="title" idx="4294967295"/>
          </p:nvPr>
        </p:nvSpPr>
        <p:spPr>
          <a:xfrm>
            <a:off x="323528" y="412975"/>
            <a:ext cx="7543800" cy="1449387"/>
          </a:xfrm>
        </p:spPr>
        <p:txBody>
          <a:bodyPr>
            <a:normAutofit/>
          </a:bodyPr>
          <a:lstStyle/>
          <a:p>
            <a:r>
              <a:rPr lang="en-GB" sz="3100" u="sng" dirty="0">
                <a:solidFill>
                  <a:schemeClr val="tx1"/>
                </a:solidFill>
                <a:latin typeface="+mn-lt"/>
                <a:ea typeface="+mn-ea"/>
                <a:cs typeface="+mn-cs"/>
              </a:rPr>
              <a:t>Case Law</a:t>
            </a:r>
          </a:p>
        </p:txBody>
      </p:sp>
      <p:sp>
        <p:nvSpPr>
          <p:cNvPr id="3" name="Content Placeholder 2">
            <a:extLst>
              <a:ext uri="{FF2B5EF4-FFF2-40B4-BE49-F238E27FC236}">
                <a16:creationId xmlns:a16="http://schemas.microsoft.com/office/drawing/2014/main" id="{183C2AC8-F0CE-BDBC-45CA-BF977FA1793E}"/>
              </a:ext>
            </a:extLst>
          </p:cNvPr>
          <p:cNvSpPr>
            <a:spLocks noGrp="1"/>
          </p:cNvSpPr>
          <p:nvPr>
            <p:ph idx="4294967295"/>
          </p:nvPr>
        </p:nvSpPr>
        <p:spPr>
          <a:xfrm>
            <a:off x="294564" y="2204864"/>
            <a:ext cx="8525908" cy="4022725"/>
          </a:xfrm>
        </p:spPr>
        <p:txBody>
          <a:bodyPr>
            <a:normAutofit/>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 v Southwark LBC [2017] </a:t>
            </a:r>
            <a:b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UKUT 0073 (AAC)</a:t>
            </a:r>
            <a:b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apparent incompatibility between the provision of suitable education and the requirement to name a mainstream school without express regard to [its] suitability […] for the child can only be reconciled on the basis that the local authority is under an absolute obligation to make a school suitable …, subject only to the qualification in section [33(2)(b)</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].”(Jacobs J) </a:t>
            </a:r>
          </a:p>
          <a:p>
            <a:endParaRPr lang="en-GB" sz="2800" dirty="0">
              <a:solidFill>
                <a:schemeClr val="bg1"/>
              </a:solidFill>
            </a:endParaRPr>
          </a:p>
        </p:txBody>
      </p:sp>
    </p:spTree>
    <p:extLst>
      <p:ext uri="{BB962C8B-B14F-4D97-AF65-F5344CB8AC3E}">
        <p14:creationId xmlns:p14="http://schemas.microsoft.com/office/powerpoint/2010/main" val="387847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CE21-3E35-22EA-52EF-F4C09A78872F}"/>
              </a:ext>
            </a:extLst>
          </p:cNvPr>
          <p:cNvSpPr>
            <a:spLocks noGrp="1"/>
          </p:cNvSpPr>
          <p:nvPr>
            <p:ph type="title" idx="4294967295"/>
          </p:nvPr>
        </p:nvSpPr>
        <p:spPr>
          <a:xfrm>
            <a:off x="0" y="260350"/>
            <a:ext cx="6985000" cy="647700"/>
          </a:xfrm>
        </p:spPr>
        <p:txBody>
          <a:bodyPr>
            <a:normAutofit/>
          </a:bodyPr>
          <a:lstStyle/>
          <a:p>
            <a:r>
              <a:rPr lang="en-GB" sz="2800" u="sng" dirty="0">
                <a:solidFill>
                  <a:schemeClr val="tx1"/>
                </a:solidFill>
                <a:latin typeface="+mn-lt"/>
                <a:ea typeface="+mn-ea"/>
                <a:cs typeface="+mn-cs"/>
              </a:rPr>
              <a:t>Response Examples</a:t>
            </a:r>
          </a:p>
        </p:txBody>
      </p:sp>
      <p:sp>
        <p:nvSpPr>
          <p:cNvPr id="4" name="Content Placeholder 3">
            <a:extLst>
              <a:ext uri="{FF2B5EF4-FFF2-40B4-BE49-F238E27FC236}">
                <a16:creationId xmlns:a16="http://schemas.microsoft.com/office/drawing/2014/main" id="{270F00E0-5F89-722A-73B4-0497A963671E}"/>
              </a:ext>
            </a:extLst>
          </p:cNvPr>
          <p:cNvSpPr>
            <a:spLocks noGrp="1"/>
          </p:cNvSpPr>
          <p:nvPr>
            <p:ph idx="4294967295"/>
          </p:nvPr>
        </p:nvSpPr>
        <p:spPr>
          <a:xfrm>
            <a:off x="0" y="981075"/>
            <a:ext cx="9144000" cy="5876925"/>
          </a:xfrm>
        </p:spPr>
        <p:txBody>
          <a:bodyPr>
            <a:normAutofit/>
          </a:bodyPr>
          <a:lstStyle/>
          <a:p>
            <a:r>
              <a:rPr lang="en-GB" sz="1800" b="1" i="0" u="none" strike="noStrike" baseline="0" dirty="0">
                <a:solidFill>
                  <a:srgbClr val="000000"/>
                </a:solidFill>
                <a:latin typeface="Arial" panose="020B0604020202020204" pitchFamily="34" charset="0"/>
              </a:rPr>
              <a:t>The School is over number </a:t>
            </a:r>
            <a:r>
              <a:rPr lang="en-GB" sz="1800" b="0" i="0" u="none" strike="noStrike" baseline="0" dirty="0">
                <a:solidFill>
                  <a:srgbClr val="000000"/>
                </a:solidFill>
                <a:latin typeface="Arial" panose="020B0604020202020204" pitchFamily="34" charset="0"/>
              </a:rPr>
              <a:t>– Not enough to refuse admission. There needs to be a positive finding of incompatibility, school would have to consider reasonable steps and why cannot be taken to mitigate, and evidence needs to be provided re the impact of the admission and which students will be impacted</a:t>
            </a:r>
          </a:p>
          <a:p>
            <a:endParaRPr lang="en-GB" sz="1800" b="0"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Child requires more support than a mainstream school can offer</a:t>
            </a:r>
            <a:r>
              <a:rPr lang="en-GB" sz="1800" b="0" i="0" u="none" strike="noStrike" baseline="0" dirty="0">
                <a:solidFill>
                  <a:srgbClr val="000000"/>
                </a:solidFill>
                <a:latin typeface="Arial" panose="020B0604020202020204" pitchFamily="34" charset="0"/>
              </a:rPr>
              <a:t>. – Evidence the </a:t>
            </a:r>
            <a:r>
              <a:rPr lang="en-GB" sz="1800" dirty="0">
                <a:solidFill>
                  <a:srgbClr val="000000"/>
                </a:solidFill>
                <a:latin typeface="Arial" panose="020B0604020202020204" pitchFamily="34" charset="0"/>
              </a:rPr>
              <a:t>reason the support cannot be made</a:t>
            </a:r>
          </a:p>
          <a:p>
            <a:endParaRPr lang="en-GB" sz="180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The child requires specialist provision  </a:t>
            </a:r>
            <a:r>
              <a:rPr lang="en-GB" sz="1800" b="0" i="0" u="none" strike="noStrike" baseline="0" dirty="0">
                <a:solidFill>
                  <a:srgbClr val="000000"/>
                </a:solidFill>
                <a:latin typeface="Arial" panose="020B0604020202020204" pitchFamily="34" charset="0"/>
              </a:rPr>
              <a:t>-</a:t>
            </a:r>
            <a:r>
              <a:rPr lang="en-GB" sz="1800" dirty="0">
                <a:solidFill>
                  <a:srgbClr val="000000"/>
                </a:solidFill>
                <a:latin typeface="Arial" panose="020B0604020202020204" pitchFamily="34" charset="0"/>
              </a:rPr>
              <a:t>This is not for school to determine</a:t>
            </a:r>
          </a:p>
          <a:p>
            <a:endParaRPr lang="en-GB" sz="180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The Child is nonverbal </a:t>
            </a:r>
            <a:r>
              <a:rPr lang="en-GB" sz="1800" b="0" i="0" u="none" strike="noStrike" baseline="0" dirty="0">
                <a:solidFill>
                  <a:srgbClr val="000000"/>
                </a:solidFill>
                <a:latin typeface="Arial" panose="020B0604020202020204" pitchFamily="34" charset="0"/>
              </a:rPr>
              <a:t>–School is expected to </a:t>
            </a:r>
            <a:r>
              <a:rPr lang="en-GB" sz="1800" dirty="0">
                <a:solidFill>
                  <a:srgbClr val="000000"/>
                </a:solidFill>
                <a:latin typeface="Arial" panose="020B0604020202020204" pitchFamily="34" charset="0"/>
              </a:rPr>
              <a:t>make reasonable adjustments </a:t>
            </a:r>
          </a:p>
          <a:p>
            <a:endParaRPr lang="en-GB" sz="1800" dirty="0">
              <a:solidFill>
                <a:srgbClr val="000000"/>
              </a:solidFill>
              <a:latin typeface="Arial" panose="020B0604020202020204" pitchFamily="34" charset="0"/>
            </a:endParaRPr>
          </a:p>
          <a:p>
            <a:r>
              <a:rPr lang="en-GB" sz="1800" b="1" dirty="0">
                <a:solidFill>
                  <a:srgbClr val="000000"/>
                </a:solidFill>
                <a:latin typeface="Arial" panose="020B0604020202020204" pitchFamily="34" charset="0"/>
              </a:rPr>
              <a:t>The Child is not toilet trained </a:t>
            </a:r>
            <a:r>
              <a:rPr lang="en-GB" sz="1800" dirty="0">
                <a:solidFill>
                  <a:srgbClr val="000000"/>
                </a:solidFill>
                <a:latin typeface="Arial" panose="020B0604020202020204" pitchFamily="34" charset="0"/>
              </a:rPr>
              <a:t>- Discriminatory</a:t>
            </a:r>
          </a:p>
          <a:p>
            <a:endParaRPr lang="en-GB" sz="2000" dirty="0">
              <a:solidFill>
                <a:prstClr val="black"/>
              </a:solidFill>
              <a:latin typeface="Arial" panose="020B0604020202020204" pitchFamily="34" charset="0"/>
              <a:cs typeface="Arial" panose="020B0604020202020204" pitchFamily="34" charset="0"/>
            </a:endParaRPr>
          </a:p>
          <a:p>
            <a:pPr marL="0" indent="0">
              <a:buNone/>
            </a:pPr>
            <a:endParaRPr lang="en-GB" dirty="0">
              <a:solidFill>
                <a:schemeClr val="bg1"/>
              </a:solidFill>
              <a:highlight>
                <a:srgbClr val="00FF00"/>
              </a:highlight>
            </a:endParaRPr>
          </a:p>
        </p:txBody>
      </p:sp>
    </p:spTree>
    <p:extLst>
      <p:ext uri="{BB962C8B-B14F-4D97-AF65-F5344CB8AC3E}">
        <p14:creationId xmlns:p14="http://schemas.microsoft.com/office/powerpoint/2010/main" val="1755660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CE21-3E35-22EA-52EF-F4C09A78872F}"/>
              </a:ext>
            </a:extLst>
          </p:cNvPr>
          <p:cNvSpPr>
            <a:spLocks noGrp="1"/>
          </p:cNvSpPr>
          <p:nvPr>
            <p:ph type="title" idx="4294967295"/>
          </p:nvPr>
        </p:nvSpPr>
        <p:spPr>
          <a:xfrm>
            <a:off x="0" y="260350"/>
            <a:ext cx="6985000" cy="647700"/>
          </a:xfrm>
        </p:spPr>
        <p:txBody>
          <a:bodyPr>
            <a:normAutofit/>
          </a:bodyPr>
          <a:lstStyle/>
          <a:p>
            <a:r>
              <a:rPr lang="en-GB" sz="2800" u="sng" dirty="0">
                <a:solidFill>
                  <a:schemeClr val="tx1"/>
                </a:solidFill>
                <a:latin typeface="+mn-lt"/>
                <a:ea typeface="+mn-ea"/>
                <a:cs typeface="+mn-cs"/>
              </a:rPr>
              <a:t>Defending the School </a:t>
            </a:r>
            <a:r>
              <a:rPr lang="en-GB" sz="2800" u="sng" dirty="0">
                <a:solidFill>
                  <a:schemeClr val="bg1"/>
                </a:solidFill>
                <a:latin typeface="+mn-lt"/>
                <a:ea typeface="+mn-ea"/>
                <a:cs typeface="+mn-cs"/>
              </a:rPr>
              <a:t>position</a:t>
            </a:r>
          </a:p>
        </p:txBody>
      </p:sp>
      <p:sp>
        <p:nvSpPr>
          <p:cNvPr id="4" name="Content Placeholder 3">
            <a:extLst>
              <a:ext uri="{FF2B5EF4-FFF2-40B4-BE49-F238E27FC236}">
                <a16:creationId xmlns:a16="http://schemas.microsoft.com/office/drawing/2014/main" id="{270F00E0-5F89-722A-73B4-0497A963671E}"/>
              </a:ext>
            </a:extLst>
          </p:cNvPr>
          <p:cNvSpPr>
            <a:spLocks noGrp="1"/>
          </p:cNvSpPr>
          <p:nvPr>
            <p:ph idx="4294967295"/>
          </p:nvPr>
        </p:nvSpPr>
        <p:spPr>
          <a:xfrm>
            <a:off x="0" y="947738"/>
            <a:ext cx="8964488" cy="5616575"/>
          </a:xfrm>
        </p:spPr>
        <p:txBody>
          <a:bodyPr>
            <a:normAutofit fontScale="92500" lnSpcReduction="10000"/>
          </a:bodyPr>
          <a:lstStyle/>
          <a:p>
            <a:pPr marL="0" indent="0">
              <a:buNone/>
            </a:pPr>
            <a:r>
              <a:rPr lang="en-GB" sz="2000" b="1" dirty="0">
                <a:solidFill>
                  <a:prstClr val="black"/>
                </a:solidFill>
                <a:latin typeface="Arial" panose="020B0604020202020204" pitchFamily="34" charset="0"/>
                <a:cs typeface="Arial" panose="020B0604020202020204" pitchFamily="34" charset="0"/>
              </a:rPr>
              <a:t>Can Meet Need: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a detailed witness statement signed by a member of the leadership team detailing the School Offer, SEN, Provision, Progress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Evidence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Attendance Record, Provision Map, Baseline and Tracking, AR paperwork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solidFill>
                  <a:prstClr val="black"/>
                </a:solidFill>
                <a:latin typeface="Arial" panose="020B0604020202020204" pitchFamily="34" charset="0"/>
                <a:cs typeface="Arial" panose="020B0604020202020204" pitchFamily="34" charset="0"/>
              </a:rPr>
              <a:t>Be prepared to attend the hearing to defend your position</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GB" sz="2000" b="1" dirty="0">
                <a:solidFill>
                  <a:prstClr val="black"/>
                </a:solidFill>
                <a:latin typeface="Arial" panose="020B0604020202020204" pitchFamily="34" charset="0"/>
                <a:cs typeface="Arial" panose="020B0604020202020204" pitchFamily="34" charset="0"/>
              </a:rPr>
              <a:t>Cannot Meet Need:</a:t>
            </a:r>
          </a:p>
          <a:p>
            <a:r>
              <a:rPr lang="en-GB" sz="2000" dirty="0">
                <a:solidFill>
                  <a:prstClr val="black"/>
                </a:solidFill>
                <a:latin typeface="Arial" panose="020B0604020202020204" pitchFamily="34" charset="0"/>
                <a:cs typeface="Arial" panose="020B0604020202020204" pitchFamily="34" charset="0"/>
              </a:rPr>
              <a:t>Evidence the impact on all the children (anonymised) in the class</a:t>
            </a:r>
          </a:p>
          <a:p>
            <a:r>
              <a:rPr lang="en-GB" sz="2000" dirty="0">
                <a:solidFill>
                  <a:prstClr val="black"/>
                </a:solidFill>
                <a:latin typeface="Arial" panose="020B0604020202020204" pitchFamily="34" charset="0"/>
                <a:cs typeface="Arial" panose="020B0604020202020204" pitchFamily="34" charset="0"/>
              </a:rPr>
              <a:t>Evidence the impact on other aspects </a:t>
            </a:r>
            <a:r>
              <a:rPr lang="en-GB" sz="2000" dirty="0" err="1">
                <a:solidFill>
                  <a:prstClr val="black"/>
                </a:solidFill>
                <a:latin typeface="Arial" panose="020B0604020202020204" pitchFamily="34" charset="0"/>
                <a:cs typeface="Arial" panose="020B0604020202020204" pitchFamily="34" charset="0"/>
              </a:rPr>
              <a:t>eg</a:t>
            </a:r>
            <a:r>
              <a:rPr lang="en-GB" sz="2000" dirty="0">
                <a:solidFill>
                  <a:prstClr val="black"/>
                </a:solidFill>
                <a:latin typeface="Arial" panose="020B0604020202020204" pitchFamily="34" charset="0"/>
                <a:cs typeface="Arial" panose="020B0604020202020204" pitchFamily="34" charset="0"/>
              </a:rPr>
              <a:t> curriculum delivery</a:t>
            </a:r>
          </a:p>
          <a:p>
            <a:r>
              <a:rPr lang="en-GB" sz="2000" dirty="0">
                <a:solidFill>
                  <a:prstClr val="black"/>
                </a:solidFill>
                <a:latin typeface="Arial" panose="020B0604020202020204" pitchFamily="34" charset="0"/>
                <a:cs typeface="Arial" panose="020B0604020202020204" pitchFamily="34" charset="0"/>
              </a:rPr>
              <a:t> Evidence what reasonable steps have been taken to demonstrate why the incompatible cannot be removed, throughout the school throughout the day demonstrated by examples or tried tested).</a:t>
            </a:r>
          </a:p>
          <a:p>
            <a:r>
              <a:rPr lang="en-GB" sz="2000" dirty="0">
                <a:solidFill>
                  <a:prstClr val="black"/>
                </a:solidFill>
                <a:latin typeface="Arial" panose="020B0604020202020204" pitchFamily="34" charset="0"/>
                <a:cs typeface="Arial" panose="020B0604020202020204" pitchFamily="34" charset="0"/>
              </a:rPr>
              <a:t>Back up evidence </a:t>
            </a:r>
            <a:r>
              <a:rPr lang="en-GB" sz="2000" dirty="0" err="1">
                <a:solidFill>
                  <a:prstClr val="black"/>
                </a:solidFill>
                <a:latin typeface="Arial" panose="020B0604020202020204" pitchFamily="34" charset="0"/>
                <a:cs typeface="Arial" panose="020B0604020202020204" pitchFamily="34" charset="0"/>
              </a:rPr>
              <a:t>eg</a:t>
            </a:r>
            <a:r>
              <a:rPr lang="en-GB" sz="2000" dirty="0">
                <a:solidFill>
                  <a:prstClr val="black"/>
                </a:solidFill>
                <a:latin typeface="Arial" panose="020B0604020202020204" pitchFamily="34" charset="0"/>
                <a:cs typeface="Arial" panose="020B0604020202020204" pitchFamily="34" charset="0"/>
              </a:rPr>
              <a:t> pictures of congestion, blueprint of the school</a:t>
            </a:r>
          </a:p>
          <a:p>
            <a:r>
              <a:rPr lang="en-GB" sz="2000" dirty="0">
                <a:solidFill>
                  <a:prstClr val="black"/>
                </a:solidFill>
                <a:latin typeface="Arial" panose="020B0604020202020204" pitchFamily="34" charset="0"/>
                <a:cs typeface="Arial" panose="020B0604020202020204" pitchFamily="34" charset="0"/>
              </a:rPr>
              <a:t>Provide a detailed witness statement signed by a member of the leadership team</a:t>
            </a:r>
          </a:p>
          <a:p>
            <a:r>
              <a:rPr lang="en-GB" sz="2000" dirty="0">
                <a:solidFill>
                  <a:prstClr val="black"/>
                </a:solidFill>
                <a:latin typeface="Arial" panose="020B0604020202020204" pitchFamily="34" charset="0"/>
                <a:cs typeface="Arial" panose="020B0604020202020204" pitchFamily="34" charset="0"/>
              </a:rPr>
              <a:t>Be prepared to attend the hearing to defend your position.</a:t>
            </a:r>
          </a:p>
          <a:p>
            <a:endParaRPr lang="en-GB" sz="2000" dirty="0">
              <a:solidFill>
                <a:prstClr val="black"/>
              </a:solidFill>
              <a:latin typeface="Arial" panose="020B0604020202020204" pitchFamily="34" charset="0"/>
              <a:cs typeface="Arial" panose="020B0604020202020204" pitchFamily="34" charset="0"/>
            </a:endParaRPr>
          </a:p>
          <a:p>
            <a:endParaRPr lang="en-GB"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248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73B2-9CB1-38EE-7416-D57A96F59687}"/>
              </a:ext>
            </a:extLst>
          </p:cNvPr>
          <p:cNvSpPr>
            <a:spLocks noGrp="1"/>
          </p:cNvSpPr>
          <p:nvPr>
            <p:ph type="title" idx="4294967295"/>
          </p:nvPr>
        </p:nvSpPr>
        <p:spPr>
          <a:xfrm>
            <a:off x="107504" y="332656"/>
            <a:ext cx="7543800" cy="1449387"/>
          </a:xfrm>
        </p:spPr>
        <p:txBody>
          <a:bodyPr>
            <a:normAutofit/>
          </a:bodyPr>
          <a:lstStyle/>
          <a:p>
            <a:r>
              <a:rPr lang="en-GB" sz="3100" u="sng" dirty="0">
                <a:solidFill>
                  <a:schemeClr val="tx1"/>
                </a:solidFill>
                <a:latin typeface="+mn-lt"/>
                <a:ea typeface="+mn-ea"/>
                <a:cs typeface="+mn-cs"/>
              </a:rPr>
              <a:t>Principles of Being a Witness</a:t>
            </a:r>
          </a:p>
        </p:txBody>
      </p:sp>
      <p:sp>
        <p:nvSpPr>
          <p:cNvPr id="3" name="Content Placeholder 2">
            <a:extLst>
              <a:ext uri="{FF2B5EF4-FFF2-40B4-BE49-F238E27FC236}">
                <a16:creationId xmlns:a16="http://schemas.microsoft.com/office/drawing/2014/main" id="{183C2AC8-F0CE-BDBC-45CA-BF977FA1793E}"/>
              </a:ext>
            </a:extLst>
          </p:cNvPr>
          <p:cNvSpPr>
            <a:spLocks noGrp="1"/>
          </p:cNvSpPr>
          <p:nvPr>
            <p:ph idx="4294967295"/>
          </p:nvPr>
        </p:nvSpPr>
        <p:spPr>
          <a:xfrm>
            <a:off x="0" y="2133600"/>
            <a:ext cx="7543800" cy="4022725"/>
          </a:xfrm>
        </p:spPr>
        <p:txBody>
          <a:bodyPr>
            <a:normAutofit lnSpcReduction="10000"/>
          </a:bodyPr>
          <a:lstStyle/>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The overriding duty of experts is to help the Tribunal on matters within their expertise</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Evidence needs to be given in a fair, impartial, and independent way</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Professionals must do their utmost to cooperate with each other and comply with any reasonable requests for information </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Communication is in the best interest of the child or young person and sharing information and evidence as soon as it is available is promoted</a:t>
            </a:r>
            <a:br>
              <a:rPr lang="en-GB" sz="2400" dirty="0">
                <a:solidFill>
                  <a:prstClr val="black"/>
                </a:solidFill>
                <a:latin typeface="Arial" panose="020B0604020202020204" pitchFamily="34" charset="0"/>
                <a:cs typeface="Arial" panose="020B0604020202020204" pitchFamily="34" charset="0"/>
              </a:rPr>
            </a:br>
            <a:endParaRPr lang="en-GB" sz="2400" dirty="0">
              <a:solidFill>
                <a:prstClr val="black"/>
              </a:solidFill>
              <a:latin typeface="Arial" panose="020B0604020202020204" pitchFamily="34" charset="0"/>
              <a:cs typeface="Arial" panose="020B0604020202020204" pitchFamily="34" charset="0"/>
            </a:endParaRPr>
          </a:p>
          <a:p>
            <a:endParaRPr lang="en-GB" sz="2800" dirty="0">
              <a:solidFill>
                <a:schemeClr val="bg1"/>
              </a:solidFill>
            </a:endParaRPr>
          </a:p>
        </p:txBody>
      </p:sp>
    </p:spTree>
    <p:extLst>
      <p:ext uri="{BB962C8B-B14F-4D97-AF65-F5344CB8AC3E}">
        <p14:creationId xmlns:p14="http://schemas.microsoft.com/office/powerpoint/2010/main" val="551847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73B2-9CB1-38EE-7416-D57A96F59687}"/>
              </a:ext>
            </a:extLst>
          </p:cNvPr>
          <p:cNvSpPr>
            <a:spLocks noGrp="1"/>
          </p:cNvSpPr>
          <p:nvPr>
            <p:ph type="title" idx="4294967295"/>
          </p:nvPr>
        </p:nvSpPr>
        <p:spPr>
          <a:xfrm>
            <a:off x="107504" y="192881"/>
            <a:ext cx="7543800" cy="1449387"/>
          </a:xfrm>
        </p:spPr>
        <p:txBody>
          <a:bodyPr>
            <a:normAutofit/>
          </a:bodyPr>
          <a:lstStyle/>
          <a:p>
            <a:r>
              <a:rPr lang="en-GB" sz="3100" u="sng" dirty="0">
                <a:solidFill>
                  <a:schemeClr val="tx1"/>
                </a:solidFill>
                <a:latin typeface="+mn-lt"/>
                <a:ea typeface="+mn-ea"/>
                <a:cs typeface="+mn-cs"/>
              </a:rPr>
              <a:t>A Witness must demonstrate</a:t>
            </a:r>
          </a:p>
        </p:txBody>
      </p:sp>
      <p:sp>
        <p:nvSpPr>
          <p:cNvPr id="3" name="Content Placeholder 2">
            <a:extLst>
              <a:ext uri="{FF2B5EF4-FFF2-40B4-BE49-F238E27FC236}">
                <a16:creationId xmlns:a16="http://schemas.microsoft.com/office/drawing/2014/main" id="{183C2AC8-F0CE-BDBC-45CA-BF977FA1793E}"/>
              </a:ext>
            </a:extLst>
          </p:cNvPr>
          <p:cNvSpPr>
            <a:spLocks noGrp="1"/>
          </p:cNvSpPr>
          <p:nvPr>
            <p:ph idx="4294967295"/>
          </p:nvPr>
        </p:nvSpPr>
        <p:spPr>
          <a:xfrm>
            <a:off x="0" y="1916113"/>
            <a:ext cx="8713788" cy="4024312"/>
          </a:xfrm>
        </p:spPr>
        <p:txBody>
          <a:bodyPr>
            <a:normAutofit fontScale="92500" lnSpcReduction="20000"/>
          </a:bodyPr>
          <a:lstStyle/>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Knowledge of the Tribunal process and their role in it </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Knowledge of the Code of Practice</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An understanding of the issues in the case</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Compliance with all relevant professional codes of conduct and best practice</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Up to date knowledge of their particular area of expertise</a:t>
            </a:r>
          </a:p>
          <a:p>
            <a:pPr marL="0" indent="0" eaLnBrk="0" fontAlgn="base" hangingPunct="0">
              <a:lnSpc>
                <a:spcPct val="90000"/>
              </a:lnSpc>
              <a:spcBef>
                <a:spcPts val="1000"/>
              </a:spcBef>
              <a:spcAft>
                <a:spcPct val="0"/>
              </a:spcAft>
              <a:buNone/>
              <a:defRPr/>
            </a:pPr>
            <a:endParaRPr lang="en-GB" sz="2400" dirty="0">
              <a:solidFill>
                <a:prstClr val="black"/>
              </a:solidFill>
              <a:latin typeface="Arial" panose="020B0604020202020204" pitchFamily="34" charset="0"/>
              <a:cs typeface="Arial" panose="020B0604020202020204" pitchFamily="34" charset="0"/>
            </a:endParaRPr>
          </a:p>
          <a:p>
            <a:pPr marL="0" indent="0" eaLnBrk="0" fontAlgn="base" hangingPunct="0">
              <a:lnSpc>
                <a:spcPct val="90000"/>
              </a:lnSpc>
              <a:spcBef>
                <a:spcPts val="1000"/>
              </a:spcBef>
              <a:spcAft>
                <a:spcPct val="0"/>
              </a:spcAft>
              <a:buNone/>
              <a:defRPr/>
            </a:pPr>
            <a:r>
              <a:rPr lang="en-GB" sz="2400" dirty="0">
                <a:solidFill>
                  <a:prstClr val="black"/>
                </a:solidFill>
                <a:latin typeface="Arial" panose="020B0604020202020204" pitchFamily="34" charset="0"/>
                <a:cs typeface="Arial" panose="020B0604020202020204" pitchFamily="34" charset="0"/>
                <a:hlinkClick r:id="rId2"/>
              </a:rPr>
              <a:t>https://www.gov.uk/guidance/send-tribunal-if-youre-asked-to-be-a-witness</a:t>
            </a:r>
            <a:endParaRPr lang="en-GB" sz="2400" dirty="0">
              <a:solidFill>
                <a:prstClr val="black"/>
              </a:solidFill>
              <a:latin typeface="Arial" panose="020B0604020202020204" pitchFamily="34" charset="0"/>
              <a:cs typeface="Arial" panose="020B0604020202020204" pitchFamily="34" charset="0"/>
            </a:endParaRPr>
          </a:p>
          <a:p>
            <a:pPr marL="0" indent="0" eaLnBrk="0" fontAlgn="base" hangingPunct="0">
              <a:lnSpc>
                <a:spcPct val="90000"/>
              </a:lnSpc>
              <a:spcBef>
                <a:spcPts val="1000"/>
              </a:spcBef>
              <a:spcAft>
                <a:spcPct val="0"/>
              </a:spcAft>
              <a:buNone/>
              <a:defRPr/>
            </a:pPr>
            <a:endParaRPr lang="en-GB" sz="2400" dirty="0">
              <a:solidFill>
                <a:prstClr val="black"/>
              </a:solidFill>
              <a:latin typeface="Arial" panose="020B0604020202020204" pitchFamily="34" charset="0"/>
              <a:cs typeface="Arial" panose="020B0604020202020204" pitchFamily="34" charset="0"/>
            </a:endParaRPr>
          </a:p>
          <a:p>
            <a:pPr marL="0" indent="0" eaLnBrk="0" fontAlgn="base" hangingPunct="0">
              <a:lnSpc>
                <a:spcPct val="90000"/>
              </a:lnSpc>
              <a:spcBef>
                <a:spcPts val="1000"/>
              </a:spcBef>
              <a:spcAft>
                <a:spcPct val="0"/>
              </a:spcAft>
              <a:buNone/>
              <a:defRPr/>
            </a:pPr>
            <a:br>
              <a:rPr lang="en-GB" sz="2400" dirty="0">
                <a:solidFill>
                  <a:prstClr val="black"/>
                </a:solidFill>
                <a:latin typeface="Arial" panose="020B0604020202020204" pitchFamily="34" charset="0"/>
                <a:cs typeface="Arial" panose="020B0604020202020204" pitchFamily="34" charset="0"/>
              </a:rPr>
            </a:br>
            <a:endParaRPr lang="en-GB" sz="2400" dirty="0">
              <a:solidFill>
                <a:prstClr val="black"/>
              </a:solidFill>
              <a:latin typeface="Arial" panose="020B0604020202020204" pitchFamily="34" charset="0"/>
              <a:cs typeface="Arial" panose="020B0604020202020204" pitchFamily="34" charset="0"/>
            </a:endParaRPr>
          </a:p>
          <a:p>
            <a:endParaRPr lang="en-GB" sz="2800" dirty="0">
              <a:solidFill>
                <a:schemeClr val="bg1"/>
              </a:solidFill>
            </a:endParaRPr>
          </a:p>
        </p:txBody>
      </p:sp>
    </p:spTree>
    <p:extLst>
      <p:ext uri="{BB962C8B-B14F-4D97-AF65-F5344CB8AC3E}">
        <p14:creationId xmlns:p14="http://schemas.microsoft.com/office/powerpoint/2010/main" val="2612151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73B2-9CB1-38EE-7416-D57A96F59687}"/>
              </a:ext>
            </a:extLst>
          </p:cNvPr>
          <p:cNvSpPr>
            <a:spLocks noGrp="1"/>
          </p:cNvSpPr>
          <p:nvPr>
            <p:ph type="title" idx="4294967295"/>
          </p:nvPr>
        </p:nvSpPr>
        <p:spPr>
          <a:xfrm>
            <a:off x="179512" y="332656"/>
            <a:ext cx="7543800" cy="1449387"/>
          </a:xfrm>
        </p:spPr>
        <p:txBody>
          <a:bodyPr>
            <a:normAutofit/>
          </a:bodyPr>
          <a:lstStyle/>
          <a:p>
            <a:r>
              <a:rPr lang="en-GB" sz="3100" u="sng" dirty="0">
                <a:solidFill>
                  <a:schemeClr val="tx1"/>
                </a:solidFill>
                <a:latin typeface="+mn-lt"/>
                <a:ea typeface="+mn-ea"/>
                <a:cs typeface="+mn-cs"/>
              </a:rPr>
              <a:t>Evidence</a:t>
            </a:r>
          </a:p>
        </p:txBody>
      </p:sp>
      <p:sp>
        <p:nvSpPr>
          <p:cNvPr id="3" name="Content Placeholder 2">
            <a:extLst>
              <a:ext uri="{FF2B5EF4-FFF2-40B4-BE49-F238E27FC236}">
                <a16:creationId xmlns:a16="http://schemas.microsoft.com/office/drawing/2014/main" id="{183C2AC8-F0CE-BDBC-45CA-BF977FA1793E}"/>
              </a:ext>
            </a:extLst>
          </p:cNvPr>
          <p:cNvSpPr>
            <a:spLocks noGrp="1"/>
          </p:cNvSpPr>
          <p:nvPr>
            <p:ph idx="4294967295"/>
          </p:nvPr>
        </p:nvSpPr>
        <p:spPr>
          <a:xfrm>
            <a:off x="179512" y="1916832"/>
            <a:ext cx="8856984" cy="4022725"/>
          </a:xfrm>
        </p:spPr>
        <p:txBody>
          <a:bodyPr>
            <a:normAutofit fontScale="85000" lnSpcReduction="20000"/>
          </a:bodyPr>
          <a:lstStyle/>
          <a:p>
            <a:pPr marL="0" indent="0" eaLnBrk="0" fontAlgn="base" hangingPunct="0">
              <a:lnSpc>
                <a:spcPct val="90000"/>
              </a:lnSpc>
              <a:spcBef>
                <a:spcPts val="1000"/>
              </a:spcBef>
              <a:spcAft>
                <a:spcPct val="0"/>
              </a:spcAft>
              <a:buNone/>
              <a:defRPr/>
            </a:pPr>
            <a:r>
              <a:rPr lang="en-GB" sz="2400" dirty="0">
                <a:solidFill>
                  <a:prstClr val="black"/>
                </a:solidFill>
                <a:latin typeface="Arial" panose="020B0604020202020204" pitchFamily="34" charset="0"/>
                <a:cs typeface="Arial" panose="020B0604020202020204" pitchFamily="34" charset="0"/>
              </a:rPr>
              <a:t>An accurate identification of needs</a:t>
            </a:r>
          </a:p>
          <a:p>
            <a:pPr marL="0" indent="0" eaLnBrk="0" fontAlgn="base" hangingPunct="0">
              <a:lnSpc>
                <a:spcPct val="90000"/>
              </a:lnSpc>
              <a:spcBef>
                <a:spcPts val="1000"/>
              </a:spcBef>
              <a:spcAft>
                <a:spcPct val="0"/>
              </a:spcAft>
              <a:buNone/>
              <a:defRPr/>
            </a:pPr>
            <a:r>
              <a:rPr lang="en-GB" sz="2400" dirty="0">
                <a:solidFill>
                  <a:prstClr val="black"/>
                </a:solidFill>
                <a:latin typeface="Arial" panose="020B0604020202020204" pitchFamily="34" charset="0"/>
                <a:cs typeface="Arial" panose="020B0604020202020204" pitchFamily="34" charset="0"/>
              </a:rPr>
              <a:t>Supported by evidence based on the child’s needs</a:t>
            </a:r>
          </a:p>
          <a:p>
            <a:pPr marL="0" indent="0" eaLnBrk="0" fontAlgn="base" hangingPunct="0">
              <a:lnSpc>
                <a:spcPct val="90000"/>
              </a:lnSpc>
              <a:spcBef>
                <a:spcPts val="1000"/>
              </a:spcBef>
              <a:spcAft>
                <a:spcPct val="0"/>
              </a:spcAft>
              <a:buNone/>
              <a:defRPr/>
            </a:pPr>
            <a:r>
              <a:rPr lang="en-GB" sz="2400" dirty="0">
                <a:solidFill>
                  <a:prstClr val="black"/>
                </a:solidFill>
                <a:latin typeface="Arial" panose="020B0604020202020204" pitchFamily="34" charset="0"/>
                <a:cs typeface="Arial" panose="020B0604020202020204" pitchFamily="34" charset="0"/>
              </a:rPr>
              <a:t>Ethical, sound, and evidence-based standards and principles. </a:t>
            </a:r>
          </a:p>
          <a:p>
            <a:pPr marL="0" indent="0" eaLnBrk="0" fontAlgn="base" hangingPunct="0">
              <a:lnSpc>
                <a:spcPct val="90000"/>
              </a:lnSpc>
              <a:spcBef>
                <a:spcPts val="1000"/>
              </a:spcBef>
              <a:spcAft>
                <a:spcPct val="0"/>
              </a:spcAft>
              <a:buNone/>
              <a:defRPr/>
            </a:pPr>
            <a:r>
              <a:rPr lang="en-GB" sz="2400" dirty="0">
                <a:solidFill>
                  <a:prstClr val="black"/>
                </a:solidFill>
                <a:latin typeface="Arial" panose="020B0604020202020204" pitchFamily="34" charset="0"/>
                <a:cs typeface="Arial" panose="020B0604020202020204" pitchFamily="34" charset="0"/>
              </a:rPr>
              <a:t>Clear and unambiguous. </a:t>
            </a:r>
          </a:p>
          <a:p>
            <a:pPr marL="0" indent="0" eaLnBrk="0" fontAlgn="base" hangingPunct="0">
              <a:lnSpc>
                <a:spcPct val="90000"/>
              </a:lnSpc>
              <a:spcBef>
                <a:spcPts val="1000"/>
              </a:spcBef>
              <a:spcAft>
                <a:spcPct val="0"/>
              </a:spcAft>
              <a:buNone/>
              <a:defRPr/>
            </a:pPr>
            <a:r>
              <a:rPr lang="en-GB" sz="2400" dirty="0">
                <a:solidFill>
                  <a:prstClr val="black"/>
                </a:solidFill>
                <a:latin typeface="Arial" panose="020B0604020202020204" pitchFamily="34" charset="0"/>
                <a:cs typeface="Arial" panose="020B0604020202020204" pitchFamily="34" charset="0"/>
              </a:rPr>
              <a:t>Factual and objective which clearly identifies what is within their own knowledge and what is not.</a:t>
            </a:r>
          </a:p>
          <a:p>
            <a:pPr marL="0" indent="0" eaLnBrk="0" fontAlgn="base" hangingPunct="0">
              <a:lnSpc>
                <a:spcPct val="90000"/>
              </a:lnSpc>
              <a:spcBef>
                <a:spcPts val="1000"/>
              </a:spcBef>
              <a:spcAft>
                <a:spcPct val="0"/>
              </a:spcAft>
              <a:buNone/>
              <a:defRPr/>
            </a:pPr>
            <a:r>
              <a:rPr lang="en-GB" sz="2400" dirty="0">
                <a:solidFill>
                  <a:prstClr val="black"/>
                </a:solidFill>
                <a:latin typeface="Arial" panose="020B0604020202020204" pitchFamily="34" charset="0"/>
                <a:cs typeface="Arial" panose="020B0604020202020204" pitchFamily="34" charset="0"/>
              </a:rPr>
              <a:t>Focussed on the areas which are in dispute </a:t>
            </a:r>
          </a:p>
          <a:p>
            <a:pPr marL="0" indent="0" eaLnBrk="0" fontAlgn="base" hangingPunct="0">
              <a:lnSpc>
                <a:spcPct val="90000"/>
              </a:lnSpc>
              <a:spcBef>
                <a:spcPts val="1000"/>
              </a:spcBef>
              <a:spcAft>
                <a:spcPct val="0"/>
              </a:spcAft>
              <a:buNone/>
              <a:defRPr/>
            </a:pPr>
            <a:endParaRPr lang="en-GB" sz="2400" dirty="0">
              <a:solidFill>
                <a:prstClr val="black"/>
              </a:solidFill>
              <a:latin typeface="Arial" panose="020B0604020202020204" pitchFamily="34" charset="0"/>
              <a:cs typeface="Arial" panose="020B0604020202020204" pitchFamily="34" charset="0"/>
            </a:endParaRPr>
          </a:p>
          <a:p>
            <a:pPr marL="0" indent="0" eaLnBrk="0" fontAlgn="base" hangingPunct="0">
              <a:lnSpc>
                <a:spcPct val="90000"/>
              </a:lnSpc>
              <a:spcBef>
                <a:spcPts val="1000"/>
              </a:spcBef>
              <a:spcAft>
                <a:spcPct val="0"/>
              </a:spcAft>
              <a:buNone/>
              <a:defRPr/>
            </a:pPr>
            <a:r>
              <a:rPr lang="en-GB" sz="2400" dirty="0">
                <a:solidFill>
                  <a:prstClr val="black"/>
                </a:solidFill>
                <a:latin typeface="Arial" panose="020B0604020202020204" pitchFamily="34" charset="0"/>
                <a:cs typeface="Arial" panose="020B0604020202020204" pitchFamily="34" charset="0"/>
                <a:hlinkClick r:id="rId2"/>
              </a:rPr>
              <a:t>https://www.justice.gov.uk/courts/procedure-rules/civil/rules/part35</a:t>
            </a:r>
            <a:endParaRPr lang="en-GB" sz="2400" dirty="0">
              <a:solidFill>
                <a:prstClr val="black"/>
              </a:solidFill>
              <a:latin typeface="Arial" panose="020B0604020202020204" pitchFamily="34" charset="0"/>
              <a:cs typeface="Arial" panose="020B0604020202020204" pitchFamily="34" charset="0"/>
            </a:endParaRPr>
          </a:p>
          <a:p>
            <a:pPr marL="0" indent="0" eaLnBrk="0" fontAlgn="base" hangingPunct="0">
              <a:lnSpc>
                <a:spcPct val="90000"/>
              </a:lnSpc>
              <a:spcBef>
                <a:spcPts val="1000"/>
              </a:spcBef>
              <a:spcAft>
                <a:spcPct val="0"/>
              </a:spcAft>
              <a:buNone/>
              <a:defRPr/>
            </a:pPr>
            <a:endParaRPr lang="en-GB" sz="2400" dirty="0">
              <a:solidFill>
                <a:prstClr val="black"/>
              </a:solidFill>
              <a:latin typeface="Arial" panose="020B0604020202020204" pitchFamily="34" charset="0"/>
              <a:cs typeface="Arial" panose="020B0604020202020204" pitchFamily="34" charset="0"/>
            </a:endParaRPr>
          </a:p>
          <a:p>
            <a:pPr marL="0" indent="0" eaLnBrk="0" fontAlgn="base" hangingPunct="0">
              <a:lnSpc>
                <a:spcPct val="90000"/>
              </a:lnSpc>
              <a:spcBef>
                <a:spcPts val="1000"/>
              </a:spcBef>
              <a:spcAft>
                <a:spcPct val="0"/>
              </a:spcAft>
              <a:buNone/>
              <a:defRPr/>
            </a:pPr>
            <a:br>
              <a:rPr lang="en-GB" sz="2400" dirty="0">
                <a:solidFill>
                  <a:prstClr val="black"/>
                </a:solidFill>
                <a:latin typeface="Arial" panose="020B0604020202020204" pitchFamily="34" charset="0"/>
                <a:cs typeface="Arial" panose="020B0604020202020204" pitchFamily="34" charset="0"/>
              </a:rPr>
            </a:br>
            <a:endParaRPr lang="en-GB" sz="2400" dirty="0">
              <a:solidFill>
                <a:prstClr val="black"/>
              </a:solidFill>
              <a:latin typeface="Arial" panose="020B0604020202020204" pitchFamily="34" charset="0"/>
              <a:cs typeface="Arial" panose="020B0604020202020204" pitchFamily="34" charset="0"/>
            </a:endParaRPr>
          </a:p>
          <a:p>
            <a:endParaRPr lang="en-GB" sz="2800" dirty="0">
              <a:solidFill>
                <a:schemeClr val="bg1"/>
              </a:solidFill>
            </a:endParaRPr>
          </a:p>
        </p:txBody>
      </p:sp>
    </p:spTree>
    <p:extLst>
      <p:ext uri="{BB962C8B-B14F-4D97-AF65-F5344CB8AC3E}">
        <p14:creationId xmlns:p14="http://schemas.microsoft.com/office/powerpoint/2010/main" val="676480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73B2-9CB1-38EE-7416-D57A96F59687}"/>
              </a:ext>
            </a:extLst>
          </p:cNvPr>
          <p:cNvSpPr>
            <a:spLocks noGrp="1"/>
          </p:cNvSpPr>
          <p:nvPr>
            <p:ph type="title" idx="4294967295"/>
          </p:nvPr>
        </p:nvSpPr>
        <p:spPr>
          <a:xfrm>
            <a:off x="107504" y="260648"/>
            <a:ext cx="7543800" cy="1449387"/>
          </a:xfrm>
        </p:spPr>
        <p:txBody>
          <a:bodyPr>
            <a:normAutofit/>
          </a:bodyPr>
          <a:lstStyle/>
          <a:p>
            <a:r>
              <a:rPr lang="en-GB" sz="3100" u="sng" dirty="0">
                <a:solidFill>
                  <a:schemeClr val="tx1"/>
                </a:solidFill>
                <a:latin typeface="+mn-lt"/>
                <a:ea typeface="+mn-ea"/>
                <a:cs typeface="+mn-cs"/>
              </a:rPr>
              <a:t>Writing Reports</a:t>
            </a:r>
          </a:p>
        </p:txBody>
      </p:sp>
      <p:sp>
        <p:nvSpPr>
          <p:cNvPr id="3" name="Content Placeholder 2">
            <a:extLst>
              <a:ext uri="{FF2B5EF4-FFF2-40B4-BE49-F238E27FC236}">
                <a16:creationId xmlns:a16="http://schemas.microsoft.com/office/drawing/2014/main" id="{183C2AC8-F0CE-BDBC-45CA-BF977FA1793E}"/>
              </a:ext>
            </a:extLst>
          </p:cNvPr>
          <p:cNvSpPr>
            <a:spLocks noGrp="1"/>
          </p:cNvSpPr>
          <p:nvPr>
            <p:ph idx="4294967295"/>
          </p:nvPr>
        </p:nvSpPr>
        <p:spPr>
          <a:xfrm>
            <a:off x="251520" y="1988840"/>
            <a:ext cx="8892480" cy="4022725"/>
          </a:xfrm>
        </p:spPr>
        <p:txBody>
          <a:bodyPr>
            <a:normAutofit fontScale="92500" lnSpcReduction="20000"/>
          </a:bodyPr>
          <a:lstStyle/>
          <a:p>
            <a:pPr marL="0" indent="0">
              <a:spcAft>
                <a:spcPts val="1440"/>
              </a:spcAft>
              <a:buNone/>
              <a:tabLst>
                <a:tab pos="457200" algn="l"/>
                <a:tab pos="1371600" algn="l"/>
                <a:tab pos="1828800" algn="l"/>
                <a:tab pos="2286000" algn="l"/>
                <a:tab pos="2743200" algn="l"/>
                <a:tab pos="3200400" algn="l"/>
                <a:tab pos="3657600" algn="l"/>
                <a:tab pos="4114800" algn="l"/>
                <a:tab pos="4572000" algn="l"/>
                <a:tab pos="5029200" algn="l"/>
                <a:tab pos="5486400" algn="l"/>
                <a:tab pos="1371600" algn="l"/>
                <a:tab pos="1828800" algn="l"/>
                <a:tab pos="2286000" algn="l"/>
                <a:tab pos="2743200" algn="l"/>
                <a:tab pos="3200400" algn="l"/>
                <a:tab pos="3657600" algn="l"/>
                <a:tab pos="4114800" algn="l"/>
                <a:tab pos="4572000" algn="l"/>
                <a:tab pos="5029200" algn="l"/>
                <a:tab pos="5486400" algn="l"/>
              </a:tabLst>
            </a:pP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Reports should state purpose for which they are written and also contain the following statements:</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1440"/>
              </a:spcAft>
              <a:buNone/>
              <a:tabLst>
                <a:tab pos="457200" algn="l"/>
                <a:tab pos="1371600" algn="l"/>
                <a:tab pos="1828800" algn="l"/>
                <a:tab pos="2286000" algn="l"/>
                <a:tab pos="2743200" algn="l"/>
                <a:tab pos="3200400" algn="l"/>
                <a:tab pos="3657600" algn="l"/>
                <a:tab pos="4114800" algn="l"/>
                <a:tab pos="4572000" algn="l"/>
                <a:tab pos="5029200" algn="l"/>
                <a:tab pos="5486400" algn="l"/>
                <a:tab pos="1371600" algn="l"/>
                <a:tab pos="1828800" algn="l"/>
                <a:tab pos="2286000" algn="l"/>
                <a:tab pos="2743200" algn="l"/>
                <a:tab pos="3200400" algn="l"/>
                <a:tab pos="3657600" algn="l"/>
                <a:tab pos="4114800" algn="l"/>
                <a:tab pos="4572000" algn="l"/>
                <a:tab pos="5029200" algn="l"/>
                <a:tab pos="5486400" algn="l"/>
              </a:tabLst>
            </a:pPr>
            <a:r>
              <a:rPr lang="en-GB" sz="24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understand that my overriding duty is to assist the tribunal in matters within my expertise, and that this duty overrides any obligation to those instructing me or their Clients.” </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1440"/>
              </a:spcAft>
              <a:buNone/>
              <a:tabLst>
                <a:tab pos="457200" algn="l"/>
                <a:tab pos="1371600" algn="l"/>
                <a:tab pos="1828800" algn="l"/>
                <a:tab pos="2286000" algn="l"/>
                <a:tab pos="2743200" algn="l"/>
                <a:tab pos="3200400" algn="l"/>
                <a:tab pos="3657600" algn="l"/>
                <a:tab pos="4114800" algn="l"/>
                <a:tab pos="4572000" algn="l"/>
                <a:tab pos="5029200" algn="l"/>
                <a:tab pos="5486400" algn="l"/>
                <a:tab pos="1371600" algn="l"/>
                <a:tab pos="1828800" algn="l"/>
                <a:tab pos="2286000" algn="l"/>
                <a:tab pos="2743200" algn="l"/>
                <a:tab pos="3200400" algn="l"/>
                <a:tab pos="3657600" algn="l"/>
                <a:tab pos="4114800" algn="l"/>
                <a:tab pos="4572000" algn="l"/>
                <a:tab pos="5029200" algn="l"/>
                <a:tab pos="5486400" algn="l"/>
              </a:tabLst>
            </a:pPr>
            <a:r>
              <a:rPr lang="en-GB" sz="24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confirm I have complied with that duty and will continue to do so I confirm that I have made clear which facts and matters referred to in this report are within my own knowledge and which are not. Those that are within my own knowledge I confirm to be true. The opinions I have expressed represent my true and complete opinions on the matters to which they refer.”</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1440"/>
              </a:spcAft>
              <a:buNone/>
              <a:tabLst>
                <a:tab pos="457200" algn="l"/>
                <a:tab pos="1371600" algn="l"/>
                <a:tab pos="1828800" algn="l"/>
                <a:tab pos="2286000" algn="l"/>
                <a:tab pos="2743200" algn="l"/>
                <a:tab pos="3200400" algn="l"/>
                <a:tab pos="3657600" algn="l"/>
                <a:tab pos="4114800" algn="l"/>
                <a:tab pos="4572000" algn="l"/>
                <a:tab pos="5029200" algn="l"/>
                <a:tab pos="5486400" algn="l"/>
                <a:tab pos="1371600" algn="l"/>
                <a:tab pos="1828800" algn="l"/>
                <a:tab pos="2286000" algn="l"/>
                <a:tab pos="2743200" algn="l"/>
                <a:tab pos="3200400" algn="l"/>
                <a:tab pos="3657600" algn="l"/>
                <a:tab pos="4114800" algn="l"/>
                <a:tab pos="4572000" algn="l"/>
                <a:tab pos="5029200" algn="l"/>
                <a:tab pos="5486400" algn="l"/>
              </a:tabLst>
            </a:pP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Judge John Aitken (February 2010)</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eaLnBrk="0" fontAlgn="base" hangingPunct="0">
              <a:lnSpc>
                <a:spcPct val="90000"/>
              </a:lnSpc>
              <a:spcBef>
                <a:spcPts val="1000"/>
              </a:spcBef>
              <a:spcAft>
                <a:spcPct val="0"/>
              </a:spcAft>
              <a:buNone/>
              <a:defRPr/>
            </a:pPr>
            <a:endParaRPr lang="en-GB" sz="2400" dirty="0">
              <a:solidFill>
                <a:prstClr val="black"/>
              </a:solidFill>
              <a:latin typeface="Arial" panose="020B0604020202020204" pitchFamily="34" charset="0"/>
              <a:cs typeface="Arial" panose="020B0604020202020204" pitchFamily="34" charset="0"/>
            </a:endParaRPr>
          </a:p>
          <a:p>
            <a:pPr marL="0" indent="0" eaLnBrk="0" fontAlgn="base" hangingPunct="0">
              <a:lnSpc>
                <a:spcPct val="90000"/>
              </a:lnSpc>
              <a:spcBef>
                <a:spcPts val="1000"/>
              </a:spcBef>
              <a:spcAft>
                <a:spcPct val="0"/>
              </a:spcAft>
              <a:buNone/>
              <a:defRPr/>
            </a:pPr>
            <a:endParaRPr lang="en-GB" sz="2400" dirty="0">
              <a:solidFill>
                <a:prstClr val="black"/>
              </a:solidFill>
              <a:latin typeface="Arial" panose="020B0604020202020204" pitchFamily="34" charset="0"/>
              <a:cs typeface="Arial" panose="020B0604020202020204" pitchFamily="34" charset="0"/>
            </a:endParaRPr>
          </a:p>
          <a:p>
            <a:endParaRPr lang="en-GB" sz="2800" dirty="0">
              <a:solidFill>
                <a:schemeClr val="bg1"/>
              </a:solidFill>
            </a:endParaRPr>
          </a:p>
        </p:txBody>
      </p:sp>
    </p:spTree>
    <p:extLst>
      <p:ext uri="{BB962C8B-B14F-4D97-AF65-F5344CB8AC3E}">
        <p14:creationId xmlns:p14="http://schemas.microsoft.com/office/powerpoint/2010/main" val="635824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73B2-9CB1-38EE-7416-D57A96F59687}"/>
              </a:ext>
            </a:extLst>
          </p:cNvPr>
          <p:cNvSpPr>
            <a:spLocks noGrp="1"/>
          </p:cNvSpPr>
          <p:nvPr>
            <p:ph type="title" idx="4294967295"/>
          </p:nvPr>
        </p:nvSpPr>
        <p:spPr>
          <a:xfrm>
            <a:off x="179512" y="358148"/>
            <a:ext cx="7543800" cy="1449387"/>
          </a:xfrm>
        </p:spPr>
        <p:txBody>
          <a:bodyPr>
            <a:normAutofit/>
          </a:bodyPr>
          <a:lstStyle/>
          <a:p>
            <a:r>
              <a:rPr lang="en-GB" sz="3100" u="sng" dirty="0">
                <a:solidFill>
                  <a:schemeClr val="tx1"/>
                </a:solidFill>
                <a:latin typeface="+mn-lt"/>
                <a:ea typeface="+mn-ea"/>
                <a:cs typeface="+mn-cs"/>
              </a:rPr>
              <a:t>Preparing for the hearing</a:t>
            </a:r>
          </a:p>
        </p:txBody>
      </p:sp>
      <p:sp>
        <p:nvSpPr>
          <p:cNvPr id="3" name="Content Placeholder 2">
            <a:extLst>
              <a:ext uri="{FF2B5EF4-FFF2-40B4-BE49-F238E27FC236}">
                <a16:creationId xmlns:a16="http://schemas.microsoft.com/office/drawing/2014/main" id="{183C2AC8-F0CE-BDBC-45CA-BF977FA1793E}"/>
              </a:ext>
            </a:extLst>
          </p:cNvPr>
          <p:cNvSpPr>
            <a:spLocks noGrp="1"/>
          </p:cNvSpPr>
          <p:nvPr>
            <p:ph idx="4294967295"/>
          </p:nvPr>
        </p:nvSpPr>
        <p:spPr>
          <a:xfrm>
            <a:off x="179512" y="2477127"/>
            <a:ext cx="7543800" cy="4022725"/>
          </a:xfrm>
        </p:spPr>
        <p:txBody>
          <a:bodyPr>
            <a:normAutofit/>
          </a:bodyPr>
          <a:lstStyle/>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Familiarise yourself with the bundle</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Attend the prehearing meeting</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Be clear regarding the issues under appeal</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On the day, log in early </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Dress in smart clothing</a:t>
            </a:r>
          </a:p>
          <a:p>
            <a:pPr eaLnBrk="0" fontAlgn="base" hangingPunct="0">
              <a:lnSpc>
                <a:spcPct val="90000"/>
              </a:lnSpc>
              <a:spcBef>
                <a:spcPts val="1000"/>
              </a:spcBef>
              <a:spcAft>
                <a:spcPct val="0"/>
              </a:spcAft>
              <a:defRPr/>
            </a:pPr>
            <a:r>
              <a:rPr lang="en-GB" sz="2400" dirty="0">
                <a:solidFill>
                  <a:prstClr val="black"/>
                </a:solidFill>
                <a:latin typeface="Arial" panose="020B0604020202020204" pitchFamily="34" charset="0"/>
                <a:cs typeface="Arial" panose="020B0604020202020204" pitchFamily="34" charset="0"/>
              </a:rPr>
              <a:t>Address the Judge as Sir/Madam</a:t>
            </a:r>
          </a:p>
          <a:p>
            <a:pPr marL="0" indent="0" eaLnBrk="0" fontAlgn="base" hangingPunct="0">
              <a:lnSpc>
                <a:spcPct val="90000"/>
              </a:lnSpc>
              <a:spcBef>
                <a:spcPts val="1000"/>
              </a:spcBef>
              <a:spcAft>
                <a:spcPct val="0"/>
              </a:spcAft>
              <a:buNone/>
              <a:defRPr/>
            </a:pPr>
            <a:endParaRPr lang="en-GB" sz="2400" dirty="0">
              <a:solidFill>
                <a:prstClr val="black"/>
              </a:solidFill>
              <a:latin typeface="Arial" panose="020B0604020202020204" pitchFamily="34" charset="0"/>
              <a:cs typeface="Arial" panose="020B0604020202020204" pitchFamily="34" charset="0"/>
            </a:endParaRPr>
          </a:p>
          <a:p>
            <a:pPr marL="0" indent="0" eaLnBrk="0" fontAlgn="base" hangingPunct="0">
              <a:lnSpc>
                <a:spcPct val="90000"/>
              </a:lnSpc>
              <a:spcBef>
                <a:spcPts val="1000"/>
              </a:spcBef>
              <a:spcAft>
                <a:spcPct val="0"/>
              </a:spcAft>
              <a:buNone/>
              <a:defRPr/>
            </a:pPr>
            <a:endParaRPr lang="en-GB" sz="2400" dirty="0">
              <a:solidFill>
                <a:prstClr val="black"/>
              </a:solidFill>
              <a:latin typeface="Arial" panose="020B0604020202020204" pitchFamily="34" charset="0"/>
              <a:cs typeface="Arial" panose="020B0604020202020204" pitchFamily="34" charset="0"/>
            </a:endParaRPr>
          </a:p>
          <a:p>
            <a:endParaRPr lang="en-GB" sz="2800" dirty="0">
              <a:solidFill>
                <a:schemeClr val="bg1"/>
              </a:solidFill>
            </a:endParaRPr>
          </a:p>
        </p:txBody>
      </p:sp>
    </p:spTree>
    <p:extLst>
      <p:ext uri="{BB962C8B-B14F-4D97-AF65-F5344CB8AC3E}">
        <p14:creationId xmlns:p14="http://schemas.microsoft.com/office/powerpoint/2010/main" val="2689999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73B2-9CB1-38EE-7416-D57A96F59687}"/>
              </a:ext>
            </a:extLst>
          </p:cNvPr>
          <p:cNvSpPr>
            <a:spLocks noGrp="1"/>
          </p:cNvSpPr>
          <p:nvPr>
            <p:ph type="title" idx="4294967295"/>
          </p:nvPr>
        </p:nvSpPr>
        <p:spPr>
          <a:xfrm>
            <a:off x="179512" y="1556792"/>
            <a:ext cx="8229600" cy="2506662"/>
          </a:xfrm>
        </p:spPr>
        <p:txBody>
          <a:bodyPr>
            <a:normAutofit/>
          </a:bodyPr>
          <a:lstStyle/>
          <a:p>
            <a:pPr algn="ctr"/>
            <a:r>
              <a:rPr lang="en-GB" sz="5400" u="sng" dirty="0">
                <a:solidFill>
                  <a:schemeClr val="tx1"/>
                </a:solidFill>
                <a:latin typeface="+mn-lt"/>
                <a:ea typeface="+mn-ea"/>
                <a:cs typeface="+mn-cs"/>
              </a:rPr>
              <a:t>Questions?</a:t>
            </a:r>
          </a:p>
        </p:txBody>
      </p:sp>
    </p:spTree>
    <p:extLst>
      <p:ext uri="{BB962C8B-B14F-4D97-AF65-F5344CB8AC3E}">
        <p14:creationId xmlns:p14="http://schemas.microsoft.com/office/powerpoint/2010/main" val="111204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A973A2-DB6A-540B-4267-F697FBC06150}"/>
              </a:ext>
            </a:extLst>
          </p:cNvPr>
          <p:cNvPicPr>
            <a:picLocks noChangeAspect="1"/>
          </p:cNvPicPr>
          <p:nvPr/>
        </p:nvPicPr>
        <p:blipFill>
          <a:blip r:embed="rId2"/>
          <a:srcRect l="25931" t="26200" r="10625" b="10800"/>
          <a:stretch/>
        </p:blipFill>
        <p:spPr>
          <a:xfrm>
            <a:off x="0" y="188640"/>
            <a:ext cx="9036496" cy="5832649"/>
          </a:xfrm>
          <a:prstGeom prst="rect">
            <a:avLst/>
          </a:prstGeom>
        </p:spPr>
      </p:pic>
    </p:spTree>
    <p:extLst>
      <p:ext uri="{BB962C8B-B14F-4D97-AF65-F5344CB8AC3E}">
        <p14:creationId xmlns:p14="http://schemas.microsoft.com/office/powerpoint/2010/main" val="3676364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1E05-272B-BFAB-4800-1D92249543C5}"/>
              </a:ext>
            </a:extLst>
          </p:cNvPr>
          <p:cNvSpPr>
            <a:spLocks noGrp="1"/>
          </p:cNvSpPr>
          <p:nvPr>
            <p:ph type="ctrTitle"/>
          </p:nvPr>
        </p:nvSpPr>
        <p:spPr/>
        <p:txBody>
          <a:bodyPr/>
          <a:lstStyle/>
          <a:p>
            <a:r>
              <a:rPr lang="en-GB" dirty="0"/>
              <a:t>H&amp;F Notices</a:t>
            </a:r>
          </a:p>
        </p:txBody>
      </p:sp>
      <p:sp>
        <p:nvSpPr>
          <p:cNvPr id="3" name="Subtitle 2">
            <a:extLst>
              <a:ext uri="{FF2B5EF4-FFF2-40B4-BE49-F238E27FC236}">
                <a16:creationId xmlns:a16="http://schemas.microsoft.com/office/drawing/2014/main" id="{F33A735B-D3A3-B0F6-48AE-BE7CD3249A0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47074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8844-38A2-BD0F-AEFC-0897805AA50E}"/>
              </a:ext>
            </a:extLst>
          </p:cNvPr>
          <p:cNvSpPr>
            <a:spLocks noGrp="1"/>
          </p:cNvSpPr>
          <p:nvPr>
            <p:ph type="title"/>
          </p:nvPr>
        </p:nvSpPr>
        <p:spPr/>
        <p:txBody>
          <a:bodyPr/>
          <a:lstStyle/>
          <a:p>
            <a:r>
              <a:rPr lang="en-GB" dirty="0"/>
              <a:t>H&amp;F AR and EHCNA Paperwork update</a:t>
            </a:r>
          </a:p>
        </p:txBody>
      </p:sp>
      <p:sp>
        <p:nvSpPr>
          <p:cNvPr id="3" name="Content Placeholder 2">
            <a:extLst>
              <a:ext uri="{FF2B5EF4-FFF2-40B4-BE49-F238E27FC236}">
                <a16:creationId xmlns:a16="http://schemas.microsoft.com/office/drawing/2014/main" id="{1790DF1E-FB1F-471A-192C-1DC7D495520A}"/>
              </a:ext>
            </a:extLst>
          </p:cNvPr>
          <p:cNvSpPr>
            <a:spLocks noGrp="1"/>
          </p:cNvSpPr>
          <p:nvPr>
            <p:ph idx="1"/>
          </p:nvPr>
        </p:nvSpPr>
        <p:spPr/>
        <p:txBody>
          <a:bodyPr/>
          <a:lstStyle/>
          <a:p>
            <a:r>
              <a:rPr lang="en-GB" sz="2400" dirty="0"/>
              <a:t>Both are currently with Parents Active and we are awaiting their feedback on these documents</a:t>
            </a:r>
            <a:r>
              <a:rPr lang="en-GB" dirty="0"/>
              <a:t>.</a:t>
            </a:r>
          </a:p>
          <a:p>
            <a:endParaRPr lang="en-GB" dirty="0"/>
          </a:p>
        </p:txBody>
      </p:sp>
    </p:spTree>
    <p:extLst>
      <p:ext uri="{BB962C8B-B14F-4D97-AF65-F5344CB8AC3E}">
        <p14:creationId xmlns:p14="http://schemas.microsoft.com/office/powerpoint/2010/main" val="920087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47C2E-E170-C4D9-FC08-B2F0DC020F3E}"/>
              </a:ext>
            </a:extLst>
          </p:cNvPr>
          <p:cNvSpPr>
            <a:spLocks noGrp="1"/>
          </p:cNvSpPr>
          <p:nvPr>
            <p:ph type="title"/>
          </p:nvPr>
        </p:nvSpPr>
        <p:spPr/>
        <p:txBody>
          <a:bodyPr/>
          <a:lstStyle/>
          <a:p>
            <a:r>
              <a:rPr lang="en-GB" dirty="0"/>
              <a:t>Year 6-Year 7 Transition Day</a:t>
            </a:r>
          </a:p>
        </p:txBody>
      </p:sp>
      <p:sp>
        <p:nvSpPr>
          <p:cNvPr id="3" name="Content Placeholder 2">
            <a:extLst>
              <a:ext uri="{FF2B5EF4-FFF2-40B4-BE49-F238E27FC236}">
                <a16:creationId xmlns:a16="http://schemas.microsoft.com/office/drawing/2014/main" id="{29374F63-86FB-C730-094A-683A4259D624}"/>
              </a:ext>
            </a:extLst>
          </p:cNvPr>
          <p:cNvSpPr>
            <a:spLocks noGrp="1"/>
          </p:cNvSpPr>
          <p:nvPr>
            <p:ph idx="1"/>
          </p:nvPr>
        </p:nvSpPr>
        <p:spPr/>
        <p:txBody>
          <a:bodyPr>
            <a:normAutofit/>
          </a:bodyPr>
          <a:lstStyle/>
          <a:p>
            <a:r>
              <a:rPr lang="en-GB" sz="2400" dirty="0"/>
              <a:t>Vote on dates that best suit you via the </a:t>
            </a:r>
            <a:r>
              <a:rPr lang="en-GB" sz="2400" dirty="0" err="1"/>
              <a:t>menti</a:t>
            </a:r>
            <a:r>
              <a:rPr lang="en-GB" sz="2400" dirty="0"/>
              <a:t> poll</a:t>
            </a:r>
          </a:p>
        </p:txBody>
      </p:sp>
      <p:pic>
        <p:nvPicPr>
          <p:cNvPr id="5" name="Picture 4">
            <a:extLst>
              <a:ext uri="{FF2B5EF4-FFF2-40B4-BE49-F238E27FC236}">
                <a16:creationId xmlns:a16="http://schemas.microsoft.com/office/drawing/2014/main" id="{26D62CA3-9979-45AE-02AB-3E25E851A738}"/>
              </a:ext>
            </a:extLst>
          </p:cNvPr>
          <p:cNvPicPr>
            <a:picLocks noChangeAspect="1"/>
          </p:cNvPicPr>
          <p:nvPr/>
        </p:nvPicPr>
        <p:blipFill>
          <a:blip r:embed="rId2"/>
          <a:srcRect l="31101" t="19218" r="30313" b="17111"/>
          <a:stretch/>
        </p:blipFill>
        <p:spPr>
          <a:xfrm>
            <a:off x="1691680" y="2594188"/>
            <a:ext cx="3528392" cy="3274906"/>
          </a:xfrm>
          <a:prstGeom prst="rect">
            <a:avLst/>
          </a:prstGeom>
        </p:spPr>
      </p:pic>
      <p:sp>
        <p:nvSpPr>
          <p:cNvPr id="7" name="TextBox 6">
            <a:extLst>
              <a:ext uri="{FF2B5EF4-FFF2-40B4-BE49-F238E27FC236}">
                <a16:creationId xmlns:a16="http://schemas.microsoft.com/office/drawing/2014/main" id="{5E722351-AA84-907C-1E49-F810D76071AE}"/>
              </a:ext>
            </a:extLst>
          </p:cNvPr>
          <p:cNvSpPr txBox="1"/>
          <p:nvPr/>
        </p:nvSpPr>
        <p:spPr>
          <a:xfrm>
            <a:off x="5508104" y="2967335"/>
            <a:ext cx="3168352" cy="1754326"/>
          </a:xfrm>
          <a:prstGeom prst="rect">
            <a:avLst/>
          </a:prstGeom>
          <a:noFill/>
        </p:spPr>
        <p:txBody>
          <a:bodyPr wrap="square">
            <a:spAutoFit/>
          </a:bodyPr>
          <a:lstStyle/>
          <a:p>
            <a:r>
              <a:rPr lang="en-GB" dirty="0">
                <a:hlinkClick r:id="rId3"/>
              </a:rPr>
              <a:t>https://www.menti.com/alxdztvtgiaa</a:t>
            </a:r>
            <a:endParaRPr lang="en-GB" dirty="0"/>
          </a:p>
          <a:p>
            <a:endParaRPr lang="en-GB" dirty="0"/>
          </a:p>
          <a:p>
            <a:endParaRPr lang="en-GB" dirty="0"/>
          </a:p>
          <a:p>
            <a:r>
              <a:rPr lang="en-GB" i="0" dirty="0">
                <a:effectLst/>
                <a:latin typeface="MentiText"/>
              </a:rPr>
              <a:t>Access Code</a:t>
            </a:r>
            <a:r>
              <a:rPr lang="en-GB" b="1" i="0" dirty="0">
                <a:effectLst/>
                <a:latin typeface="MentiText"/>
              </a:rPr>
              <a:t>:- 5499 9068</a:t>
            </a:r>
            <a:r>
              <a:rPr lang="en-GB" b="0" i="0" dirty="0">
                <a:effectLst/>
                <a:latin typeface="MentiText"/>
              </a:rPr>
              <a:t> </a:t>
            </a:r>
            <a:endParaRPr lang="en-GB" dirty="0"/>
          </a:p>
          <a:p>
            <a:endParaRPr lang="en-GB" dirty="0"/>
          </a:p>
        </p:txBody>
      </p:sp>
    </p:spTree>
    <p:extLst>
      <p:ext uri="{BB962C8B-B14F-4D97-AF65-F5344CB8AC3E}">
        <p14:creationId xmlns:p14="http://schemas.microsoft.com/office/powerpoint/2010/main" val="3998832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CA70-6084-265F-6BB1-48D0C5CD7E52}"/>
              </a:ext>
            </a:extLst>
          </p:cNvPr>
          <p:cNvSpPr>
            <a:spLocks noGrp="1"/>
          </p:cNvSpPr>
          <p:nvPr>
            <p:ph type="title"/>
          </p:nvPr>
        </p:nvSpPr>
        <p:spPr/>
        <p:txBody>
          <a:bodyPr/>
          <a:lstStyle/>
          <a:p>
            <a:r>
              <a:rPr lang="en-GB" dirty="0"/>
              <a:t>Year 11- Post16 with WLC</a:t>
            </a:r>
          </a:p>
        </p:txBody>
      </p:sp>
      <p:sp>
        <p:nvSpPr>
          <p:cNvPr id="3" name="Content Placeholder 2">
            <a:extLst>
              <a:ext uri="{FF2B5EF4-FFF2-40B4-BE49-F238E27FC236}">
                <a16:creationId xmlns:a16="http://schemas.microsoft.com/office/drawing/2014/main" id="{4C008B2F-B2B0-6FE5-CE98-5B944B6D559F}"/>
              </a:ext>
            </a:extLst>
          </p:cNvPr>
          <p:cNvSpPr>
            <a:spLocks noGrp="1"/>
          </p:cNvSpPr>
          <p:nvPr>
            <p:ph idx="1"/>
          </p:nvPr>
        </p:nvSpPr>
        <p:spPr/>
        <p:txBody>
          <a:bodyPr/>
          <a:lstStyle/>
          <a:p>
            <a:r>
              <a:rPr lang="en-GB" sz="2400" dirty="0"/>
              <a:t>Secondary schools only</a:t>
            </a:r>
          </a:p>
          <a:p>
            <a:r>
              <a:rPr lang="en-GB" sz="2400" dirty="0"/>
              <a:t>Vote on dates that best suit you via the </a:t>
            </a:r>
            <a:r>
              <a:rPr lang="en-GB" sz="2400" dirty="0" err="1"/>
              <a:t>menti</a:t>
            </a:r>
            <a:r>
              <a:rPr lang="en-GB" sz="2400" dirty="0"/>
              <a:t> poll</a:t>
            </a:r>
          </a:p>
          <a:p>
            <a:endParaRPr lang="en-GB" dirty="0"/>
          </a:p>
          <a:p>
            <a:endParaRPr lang="en-GB" dirty="0"/>
          </a:p>
        </p:txBody>
      </p:sp>
      <p:pic>
        <p:nvPicPr>
          <p:cNvPr id="5" name="Picture 4">
            <a:extLst>
              <a:ext uri="{FF2B5EF4-FFF2-40B4-BE49-F238E27FC236}">
                <a16:creationId xmlns:a16="http://schemas.microsoft.com/office/drawing/2014/main" id="{274996B6-41E8-6995-F846-A38D914EF5B4}"/>
              </a:ext>
            </a:extLst>
          </p:cNvPr>
          <p:cNvPicPr>
            <a:picLocks noChangeAspect="1"/>
          </p:cNvPicPr>
          <p:nvPr/>
        </p:nvPicPr>
        <p:blipFill>
          <a:blip r:embed="rId2"/>
          <a:srcRect l="31100" t="17111" r="31888" b="17111"/>
          <a:stretch/>
        </p:blipFill>
        <p:spPr>
          <a:xfrm>
            <a:off x="789232" y="2708920"/>
            <a:ext cx="3384376" cy="3383280"/>
          </a:xfrm>
          <a:prstGeom prst="rect">
            <a:avLst/>
          </a:prstGeom>
        </p:spPr>
      </p:pic>
      <p:sp>
        <p:nvSpPr>
          <p:cNvPr id="7" name="TextBox 6">
            <a:extLst>
              <a:ext uri="{FF2B5EF4-FFF2-40B4-BE49-F238E27FC236}">
                <a16:creationId xmlns:a16="http://schemas.microsoft.com/office/drawing/2014/main" id="{0FE7F35A-D34D-8327-AC4A-6AE6A2F08751}"/>
              </a:ext>
            </a:extLst>
          </p:cNvPr>
          <p:cNvSpPr txBox="1"/>
          <p:nvPr/>
        </p:nvSpPr>
        <p:spPr>
          <a:xfrm>
            <a:off x="4355976" y="3244334"/>
            <a:ext cx="4572000" cy="923330"/>
          </a:xfrm>
          <a:prstGeom prst="rect">
            <a:avLst/>
          </a:prstGeom>
          <a:noFill/>
        </p:spPr>
        <p:txBody>
          <a:bodyPr wrap="square">
            <a:spAutoFit/>
          </a:bodyPr>
          <a:lstStyle/>
          <a:p>
            <a:r>
              <a:rPr lang="en-GB" dirty="0">
                <a:hlinkClick r:id="rId3"/>
              </a:rPr>
              <a:t>https://www.menti.com/al89er14vmxo</a:t>
            </a:r>
            <a:endParaRPr lang="en-GB" dirty="0"/>
          </a:p>
          <a:p>
            <a:endParaRPr lang="en-GB" dirty="0"/>
          </a:p>
          <a:p>
            <a:r>
              <a:rPr lang="en-GB" dirty="0"/>
              <a:t>Access Code:- </a:t>
            </a:r>
            <a:r>
              <a:rPr lang="en-GB" b="1" i="0" dirty="0">
                <a:effectLst/>
                <a:latin typeface="MentiText"/>
              </a:rPr>
              <a:t>2491 6374</a:t>
            </a:r>
            <a:endParaRPr lang="en-GB" dirty="0"/>
          </a:p>
        </p:txBody>
      </p:sp>
    </p:spTree>
    <p:extLst>
      <p:ext uri="{BB962C8B-B14F-4D97-AF65-F5344CB8AC3E}">
        <p14:creationId xmlns:p14="http://schemas.microsoft.com/office/powerpoint/2010/main" val="2524201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16F3-AB8A-8D87-1712-69DD45430C96}"/>
              </a:ext>
            </a:extLst>
          </p:cNvPr>
          <p:cNvSpPr>
            <a:spLocks noGrp="1"/>
          </p:cNvSpPr>
          <p:nvPr>
            <p:ph type="title"/>
          </p:nvPr>
        </p:nvSpPr>
        <p:spPr/>
        <p:txBody>
          <a:bodyPr/>
          <a:lstStyle/>
          <a:p>
            <a:r>
              <a:rPr lang="en-GB" dirty="0"/>
              <a:t>SENIF Funding Update</a:t>
            </a:r>
          </a:p>
        </p:txBody>
      </p:sp>
      <p:sp>
        <p:nvSpPr>
          <p:cNvPr id="3" name="Content Placeholder 2">
            <a:extLst>
              <a:ext uri="{FF2B5EF4-FFF2-40B4-BE49-F238E27FC236}">
                <a16:creationId xmlns:a16="http://schemas.microsoft.com/office/drawing/2014/main" id="{9636A545-6AC2-70A6-DE0E-37FDB1442865}"/>
              </a:ext>
            </a:extLst>
          </p:cNvPr>
          <p:cNvSpPr>
            <a:spLocks noGrp="1"/>
          </p:cNvSpPr>
          <p:nvPr>
            <p:ph idx="1"/>
          </p:nvPr>
        </p:nvSpPr>
        <p:spPr/>
        <p:txBody>
          <a:bodyPr/>
          <a:lstStyle/>
          <a:p>
            <a:r>
              <a:rPr lang="en-GB" sz="2000" dirty="0">
                <a:cs typeface="Arial" panose="020B0604020202020204" pitchFamily="34" charset="0"/>
              </a:rPr>
              <a:t>The rationale why we do not award SENIF to Reception aged children in schools.</a:t>
            </a:r>
          </a:p>
          <a:p>
            <a:r>
              <a:rPr lang="en-GB" sz="2000" dirty="0">
                <a:cs typeface="Arial" panose="020B0604020202020204" pitchFamily="34" charset="0"/>
              </a:rPr>
              <a:t> </a:t>
            </a:r>
          </a:p>
          <a:p>
            <a:r>
              <a:rPr lang="en-GB" sz="2000" dirty="0">
                <a:cs typeface="Arial" panose="020B0604020202020204" pitchFamily="34" charset="0"/>
              </a:rPr>
              <a:t>The financial regulations for SENIF </a:t>
            </a:r>
            <a:r>
              <a:rPr lang="en-GB" sz="2000" b="1" u="sng" dirty="0">
                <a:cs typeface="Arial" panose="020B0604020202020204" pitchFamily="34" charset="0"/>
              </a:rPr>
              <a:t>do not allow the LA to fund children in Reception </a:t>
            </a:r>
            <a:r>
              <a:rPr lang="en-GB" sz="2000" dirty="0">
                <a:cs typeface="Arial" panose="020B0604020202020204" pitchFamily="34" charset="0"/>
              </a:rPr>
              <a:t>as Primary schools receive funding to support additional needs via their delegated school budgets. </a:t>
            </a:r>
          </a:p>
          <a:p>
            <a:endParaRPr lang="en-GB" sz="2000" dirty="0">
              <a:cs typeface="Arial" panose="020B0604020202020204" pitchFamily="34" charset="0"/>
            </a:endParaRPr>
          </a:p>
          <a:p>
            <a:r>
              <a:rPr lang="en-GB" sz="2000" b="1" u="sng" dirty="0">
                <a:cs typeface="Arial" panose="020B0604020202020204" pitchFamily="34" charset="0"/>
              </a:rPr>
              <a:t>PVI’s and childminders do not receive any other funding </a:t>
            </a:r>
            <a:r>
              <a:rPr lang="en-GB" sz="2000" dirty="0">
                <a:cs typeface="Arial" panose="020B0604020202020204" pitchFamily="34" charset="0"/>
              </a:rPr>
              <a:t>outside the government funded hours and therefore the SENIF is designed to support children in these settings with emerging needs.</a:t>
            </a:r>
          </a:p>
          <a:p>
            <a:endParaRPr lang="en-GB" dirty="0"/>
          </a:p>
        </p:txBody>
      </p:sp>
    </p:spTree>
    <p:extLst>
      <p:ext uri="{BB962C8B-B14F-4D97-AF65-F5344CB8AC3E}">
        <p14:creationId xmlns:p14="http://schemas.microsoft.com/office/powerpoint/2010/main" val="2305991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7952-962F-E756-ABE6-F9D7C405AA3D}"/>
              </a:ext>
            </a:extLst>
          </p:cNvPr>
          <p:cNvSpPr>
            <a:spLocks noGrp="1"/>
          </p:cNvSpPr>
          <p:nvPr>
            <p:ph type="title"/>
          </p:nvPr>
        </p:nvSpPr>
        <p:spPr/>
        <p:txBody>
          <a:bodyPr/>
          <a:lstStyle/>
          <a:p>
            <a:r>
              <a:rPr lang="en-GB" dirty="0"/>
              <a:t>Common Misconception- Admitting a CYP who isn’t toilet trained</a:t>
            </a:r>
          </a:p>
        </p:txBody>
      </p:sp>
      <p:sp>
        <p:nvSpPr>
          <p:cNvPr id="3" name="Content Placeholder 2">
            <a:extLst>
              <a:ext uri="{FF2B5EF4-FFF2-40B4-BE49-F238E27FC236}">
                <a16:creationId xmlns:a16="http://schemas.microsoft.com/office/drawing/2014/main" id="{DC02F835-6C0C-87FB-FF57-2C2EA6E92871}"/>
              </a:ext>
            </a:extLst>
          </p:cNvPr>
          <p:cNvSpPr>
            <a:spLocks noGrp="1"/>
          </p:cNvSpPr>
          <p:nvPr>
            <p:ph idx="1"/>
          </p:nvPr>
        </p:nvSpPr>
        <p:spPr/>
        <p:txBody>
          <a:bodyPr/>
          <a:lstStyle/>
          <a:p>
            <a:r>
              <a:rPr lang="en-GB" sz="2000" dirty="0">
                <a:effectLst/>
              </a:rPr>
              <a:t>School  admission for children and being toilet trained- states in Equality act- comes within reasonable adjustments.</a:t>
            </a:r>
          </a:p>
          <a:p>
            <a:r>
              <a:rPr lang="en-GB" sz="2000" dirty="0">
                <a:effectLst/>
              </a:rPr>
              <a:t> </a:t>
            </a:r>
          </a:p>
          <a:p>
            <a:r>
              <a:rPr lang="en-GB" sz="2000" dirty="0">
                <a:effectLst/>
                <a:hlinkClick r:id="rId2" tooltip="https://www.rctcbc.gov.uk/en/resident/schoolsandlearning/accessandinclusiontoeducation/relateddocs/guidancefortoiletinginschools2020.pdf"/>
              </a:rPr>
              <a:t>Under the terms of the </a:t>
            </a:r>
            <a:r>
              <a:rPr lang="en-GB" sz="2000" b="1" dirty="0">
                <a:effectLst/>
                <a:hlinkClick r:id="rId2" tooltip="https://www.rctcbc.gov.uk/en/resident/schoolsandlearning/accessandinclusiontoeducation/relateddocs/guidancefortoiletinginschools2020.pdf"/>
              </a:rPr>
              <a:t>Equality Act 2010</a:t>
            </a:r>
            <a:r>
              <a:rPr lang="en-GB" sz="2000" dirty="0">
                <a:effectLst/>
                <a:hlinkClick r:id="rId2" tooltip="https://www.rctcbc.gov.uk/en/resident/schoolsandlearning/accessandinclusiontoeducation/relateddocs/guidancefortoiletinginschools2020.pdf"/>
              </a:rPr>
              <a:t>, schools must not refuse admission to a child who is not toilet-trained. Providing intimate care is considered a reasonable adjustment for pupils who are not toilet trained or need other help with intimate tasks</a:t>
            </a:r>
            <a:r>
              <a:rPr lang="en-GB" sz="2000" b="1" i="1" dirty="0">
                <a:effectLst/>
                <a:hlinkClick r:id="rId2" tooltip="https://www.rctcbc.gov.uk/en/resident/schoolsandlearning/accessandinclusiontoeducation/relateddocs/guidancefortoiletinginschools2020.pdf"/>
              </a:rPr>
              <a:t>1</a:t>
            </a:r>
            <a:r>
              <a:rPr lang="en-GB" sz="2000" b="1" i="1" dirty="0">
                <a:effectLst/>
                <a:hlinkClick r:id="rId3" tooltip="https://schoolleaders.thekeysupport.com/staff/staff-ratios-and-qualification-requirements/teaching-roles/responsibility-of-school-staff-for-intimate-care/"/>
              </a:rPr>
              <a:t>2</a:t>
            </a:r>
            <a:r>
              <a:rPr lang="en-GB" sz="2000" dirty="0">
                <a:effectLst/>
              </a:rPr>
              <a:t>.</a:t>
            </a:r>
          </a:p>
          <a:p>
            <a:r>
              <a:rPr lang="en-GB" dirty="0">
                <a:effectLst/>
                <a:latin typeface="-apple-system"/>
              </a:rPr>
              <a:t> </a:t>
            </a:r>
            <a:endParaRPr lang="en-GB" dirty="0"/>
          </a:p>
        </p:txBody>
      </p:sp>
    </p:spTree>
    <p:extLst>
      <p:ext uri="{BB962C8B-B14F-4D97-AF65-F5344CB8AC3E}">
        <p14:creationId xmlns:p14="http://schemas.microsoft.com/office/powerpoint/2010/main" val="2714859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5BEF2E19-CC5E-0804-B045-205786218881}"/>
              </a:ext>
            </a:extLst>
          </p:cNvPr>
          <p:cNvSpPr>
            <a:spLocks noGrp="1"/>
          </p:cNvSpPr>
          <p:nvPr>
            <p:ph type="title"/>
          </p:nvPr>
        </p:nvSpPr>
        <p:spPr>
          <a:xfrm>
            <a:off x="822960" y="286604"/>
            <a:ext cx="7543800" cy="1450757"/>
          </a:xfrm>
        </p:spPr>
        <p:txBody>
          <a:bodyPr/>
          <a:lstStyle/>
          <a:p>
            <a:r>
              <a:rPr lang="en-US" dirty="0"/>
              <a:t>Eys OAP Guidance Feedback Form</a:t>
            </a:r>
          </a:p>
        </p:txBody>
      </p:sp>
      <p:pic>
        <p:nvPicPr>
          <p:cNvPr id="1026" name="Picture 2" descr="Image preview">
            <a:extLst>
              <a:ext uri="{FF2B5EF4-FFF2-40B4-BE49-F238E27FC236}">
                <a16:creationId xmlns:a16="http://schemas.microsoft.com/office/drawing/2014/main" id="{2B568B3C-5D62-8BB0-E2A8-12E9AA94A6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2960" y="2005754"/>
            <a:ext cx="3703320" cy="3703320"/>
          </a:xfrm>
          <a:prstGeom prst="rect">
            <a:avLst/>
          </a:prstGeom>
          <a:solidFill>
            <a:srgbClr val="FFFFFF"/>
          </a:solidFill>
        </p:spPr>
      </p:pic>
      <p:sp>
        <p:nvSpPr>
          <p:cNvPr id="3" name="TextBox 2">
            <a:extLst>
              <a:ext uri="{FF2B5EF4-FFF2-40B4-BE49-F238E27FC236}">
                <a16:creationId xmlns:a16="http://schemas.microsoft.com/office/drawing/2014/main" id="{69903B58-C5DB-8EC0-3703-8B7191518AA1}"/>
              </a:ext>
            </a:extLst>
          </p:cNvPr>
          <p:cNvSpPr txBox="1"/>
          <p:nvPr/>
        </p:nvSpPr>
        <p:spPr>
          <a:xfrm>
            <a:off x="4663440" y="1845735"/>
            <a:ext cx="3703320" cy="4023360"/>
          </a:xfrm>
          <a:prstGeom prst="rect">
            <a:avLst/>
          </a:prstGeom>
        </p:spPr>
        <p:txBody>
          <a:bodyPr vert="horz" lIns="0" tIns="45720" rIns="0" bIns="45720" rtlCol="0">
            <a:normAutofit/>
          </a:bodyPr>
          <a:lstStyle/>
          <a:p>
            <a:pPr marL="68580" indent="-68580" defTabSz="685800">
              <a:lnSpc>
                <a:spcPct val="90000"/>
              </a:lnSpc>
              <a:spcBef>
                <a:spcPts val="900"/>
              </a:spcBef>
              <a:spcAft>
                <a:spcPts val="150"/>
              </a:spcAft>
              <a:buClr>
                <a:schemeClr val="accent1"/>
              </a:buClr>
              <a:buSzPct val="100000"/>
              <a:buFont typeface="Calibri" panose="020F0502020204030204" pitchFamily="34" charset="0"/>
              <a:buChar char=" "/>
            </a:pPr>
            <a:r>
              <a:rPr lang="en-US" sz="1500">
                <a:solidFill>
                  <a:schemeClr val="tx1">
                    <a:lumMod val="75000"/>
                    <a:lumOff val="25000"/>
                  </a:schemeClr>
                </a:solidFill>
                <a:hlinkClick r:id="rId3">
                  <a:extLst>
                    <a:ext uri="{A12FA001-AC4F-418D-AE19-62706E023703}">
                      <ahyp:hlinkClr xmlns:ahyp="http://schemas.microsoft.com/office/drawing/2018/hyperlinkcolor" val="tx"/>
                    </a:ext>
                  </a:extLst>
                </a:hlinkClick>
              </a:rPr>
              <a:t>EY's OAP Guidance Draft and SENIF Documents Feedback Form- RESPONSE REQUIRED</a:t>
            </a:r>
            <a:endParaRPr lang="en-US" sz="1500">
              <a:solidFill>
                <a:schemeClr val="tx1">
                  <a:lumMod val="75000"/>
                  <a:lumOff val="25000"/>
                </a:schemeClr>
              </a:solidFill>
            </a:endParaRPr>
          </a:p>
        </p:txBody>
      </p:sp>
    </p:spTree>
    <p:extLst>
      <p:ext uri="{BB962C8B-B14F-4D97-AF65-F5344CB8AC3E}">
        <p14:creationId xmlns:p14="http://schemas.microsoft.com/office/powerpoint/2010/main" val="2625878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CC55-3F0B-1BD3-B60F-12507C9E215A}"/>
              </a:ext>
            </a:extLst>
          </p:cNvPr>
          <p:cNvSpPr>
            <a:spLocks noGrp="1"/>
          </p:cNvSpPr>
          <p:nvPr>
            <p:ph type="title"/>
          </p:nvPr>
        </p:nvSpPr>
        <p:spPr/>
        <p:txBody>
          <a:bodyPr/>
          <a:lstStyle/>
          <a:p>
            <a:r>
              <a:rPr lang="en-GB" dirty="0"/>
              <a:t>Observing at Panel</a:t>
            </a:r>
          </a:p>
        </p:txBody>
      </p:sp>
      <p:sp>
        <p:nvSpPr>
          <p:cNvPr id="3" name="Content Placeholder 2">
            <a:extLst>
              <a:ext uri="{FF2B5EF4-FFF2-40B4-BE49-F238E27FC236}">
                <a16:creationId xmlns:a16="http://schemas.microsoft.com/office/drawing/2014/main" id="{8BE8DE07-1F67-FE52-F38C-6AD2D744449A}"/>
              </a:ext>
            </a:extLst>
          </p:cNvPr>
          <p:cNvSpPr>
            <a:spLocks noGrp="1"/>
          </p:cNvSpPr>
          <p:nvPr>
            <p:ph idx="1"/>
          </p:nvPr>
        </p:nvSpPr>
        <p:spPr/>
        <p:txBody>
          <a:bodyPr>
            <a:normAutofit/>
          </a:bodyPr>
          <a:lstStyle/>
          <a:p>
            <a:r>
              <a:rPr lang="en-GB" sz="1800" dirty="0"/>
              <a:t>Panel is every Thursday 9:30am-12:30pm</a:t>
            </a:r>
          </a:p>
          <a:p>
            <a:endParaRPr lang="en-GB" sz="1800" dirty="0"/>
          </a:p>
          <a:p>
            <a:r>
              <a:rPr lang="en-GB" sz="1800" dirty="0"/>
              <a:t>If you are wanting to observe see/ email James a date that you would like to attend this.</a:t>
            </a:r>
          </a:p>
        </p:txBody>
      </p:sp>
    </p:spTree>
    <p:extLst>
      <p:ext uri="{BB962C8B-B14F-4D97-AF65-F5344CB8AC3E}">
        <p14:creationId xmlns:p14="http://schemas.microsoft.com/office/powerpoint/2010/main" val="3415432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CE30-9415-EECF-5B33-0472872F953D}"/>
              </a:ext>
            </a:extLst>
          </p:cNvPr>
          <p:cNvSpPr>
            <a:spLocks noGrp="1"/>
          </p:cNvSpPr>
          <p:nvPr>
            <p:ph type="title"/>
          </p:nvPr>
        </p:nvSpPr>
        <p:spPr/>
        <p:txBody>
          <a:bodyPr/>
          <a:lstStyle/>
          <a:p>
            <a:r>
              <a:rPr lang="en-GB" dirty="0"/>
              <a:t>Next Network SENCo Forum Meeting Dates</a:t>
            </a:r>
          </a:p>
        </p:txBody>
      </p:sp>
      <p:sp>
        <p:nvSpPr>
          <p:cNvPr id="3" name="Content Placeholder 2">
            <a:extLst>
              <a:ext uri="{FF2B5EF4-FFF2-40B4-BE49-F238E27FC236}">
                <a16:creationId xmlns:a16="http://schemas.microsoft.com/office/drawing/2014/main" id="{2BC4CA9B-5C30-3FE6-B975-FA83C43F8C09}"/>
              </a:ext>
            </a:extLst>
          </p:cNvPr>
          <p:cNvSpPr>
            <a:spLocks noGrp="1"/>
          </p:cNvSpPr>
          <p:nvPr>
            <p:ph idx="1"/>
          </p:nvPr>
        </p:nvSpPr>
        <p:spPr/>
        <p:txBody>
          <a:bodyPr/>
          <a:lstStyle/>
          <a:p>
            <a:r>
              <a:rPr lang="en-GB" sz="2700" dirty="0"/>
              <a:t>Wednesday 29</a:t>
            </a:r>
            <a:r>
              <a:rPr lang="en-GB" sz="2700" baseline="30000" dirty="0"/>
              <a:t>th</a:t>
            </a:r>
            <a:r>
              <a:rPr lang="en-GB" sz="2700" dirty="0"/>
              <a:t> January 2025- </a:t>
            </a:r>
            <a:r>
              <a:rPr lang="en-GB" sz="2700" b="1" dirty="0"/>
              <a:t>Westside School 2:30pm-4:30pm</a:t>
            </a:r>
          </a:p>
          <a:p>
            <a:r>
              <a:rPr lang="en-GB" sz="2700" dirty="0"/>
              <a:t>Tuesday 19</a:t>
            </a:r>
            <a:r>
              <a:rPr lang="en-GB" sz="2700" baseline="30000" dirty="0"/>
              <a:t>th</a:t>
            </a:r>
            <a:r>
              <a:rPr lang="en-GB" sz="2700" dirty="0"/>
              <a:t> March </a:t>
            </a:r>
            <a:r>
              <a:rPr lang="en-GB" sz="2700" b="1" dirty="0"/>
              <a:t>2025- Ark Burlington Danes Academy time TBC</a:t>
            </a:r>
          </a:p>
          <a:p>
            <a:r>
              <a:rPr lang="en-GB" sz="2700" dirty="0"/>
              <a:t>Wednesday 21</a:t>
            </a:r>
            <a:r>
              <a:rPr lang="en-GB" sz="2700" baseline="30000" dirty="0"/>
              <a:t>st</a:t>
            </a:r>
            <a:r>
              <a:rPr lang="en-GB" sz="2700" dirty="0"/>
              <a:t> May 2025</a:t>
            </a:r>
          </a:p>
          <a:p>
            <a:r>
              <a:rPr lang="en-GB" sz="2700" dirty="0"/>
              <a:t>Tuesday 8</a:t>
            </a:r>
            <a:r>
              <a:rPr lang="en-GB" sz="2700" baseline="30000" dirty="0"/>
              <a:t>th</a:t>
            </a:r>
            <a:r>
              <a:rPr lang="en-GB" sz="2700" dirty="0"/>
              <a:t> July 2025</a:t>
            </a:r>
          </a:p>
          <a:p>
            <a:endParaRPr lang="en-GB" dirty="0"/>
          </a:p>
        </p:txBody>
      </p:sp>
    </p:spTree>
    <p:extLst>
      <p:ext uri="{BB962C8B-B14F-4D97-AF65-F5344CB8AC3E}">
        <p14:creationId xmlns:p14="http://schemas.microsoft.com/office/powerpoint/2010/main" val="529495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31AB-8389-C38E-E194-74999E297212}"/>
              </a:ext>
            </a:extLst>
          </p:cNvPr>
          <p:cNvSpPr>
            <a:spLocks noGrp="1"/>
          </p:cNvSpPr>
          <p:nvPr>
            <p:ph type="title"/>
          </p:nvPr>
        </p:nvSpPr>
        <p:spPr>
          <a:xfrm>
            <a:off x="215516" y="548680"/>
            <a:ext cx="8712968" cy="1088068"/>
          </a:xfrm>
        </p:spPr>
        <p:txBody>
          <a:bodyPr anchor="b">
            <a:normAutofit/>
          </a:bodyPr>
          <a:lstStyle/>
          <a:p>
            <a:r>
              <a:rPr lang="en-GB" dirty="0"/>
              <a:t>Thank you to </a:t>
            </a:r>
            <a:r>
              <a:rPr lang="en-GB" dirty="0" err="1"/>
              <a:t>Hurlingham</a:t>
            </a:r>
            <a:r>
              <a:rPr lang="en-GB" dirty="0"/>
              <a:t> Academy for hosting. </a:t>
            </a:r>
          </a:p>
        </p:txBody>
      </p:sp>
      <p:pic>
        <p:nvPicPr>
          <p:cNvPr id="2050" name="Picture 2" descr="52932 The Hurlingham Academy | Uniform Map 制服地圖">
            <a:extLst>
              <a:ext uri="{FF2B5EF4-FFF2-40B4-BE49-F238E27FC236}">
                <a16:creationId xmlns:a16="http://schemas.microsoft.com/office/drawing/2014/main" id="{34947577-53AB-2A1A-663C-49FF6D8CA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6523208" cy="425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58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F16F5C-19C5-FB47-C7B1-7EC76AD31D5A}"/>
              </a:ext>
            </a:extLst>
          </p:cNvPr>
          <p:cNvPicPr>
            <a:picLocks noChangeAspect="1"/>
          </p:cNvPicPr>
          <p:nvPr/>
        </p:nvPicPr>
        <p:blipFill>
          <a:blip r:embed="rId2"/>
          <a:stretch>
            <a:fillRect/>
          </a:stretch>
        </p:blipFill>
        <p:spPr>
          <a:xfrm>
            <a:off x="5220072" y="1092627"/>
            <a:ext cx="3244732" cy="3718227"/>
          </a:xfrm>
          <a:prstGeom prst="rect">
            <a:avLst/>
          </a:prstGeom>
        </p:spPr>
      </p:pic>
      <p:pic>
        <p:nvPicPr>
          <p:cNvPr id="4" name="Picture 3">
            <a:extLst>
              <a:ext uri="{FF2B5EF4-FFF2-40B4-BE49-F238E27FC236}">
                <a16:creationId xmlns:a16="http://schemas.microsoft.com/office/drawing/2014/main" id="{7E2D032F-3321-861E-8BB8-B98539BE2F26}"/>
              </a:ext>
            </a:extLst>
          </p:cNvPr>
          <p:cNvPicPr>
            <a:picLocks noChangeAspect="1"/>
          </p:cNvPicPr>
          <p:nvPr/>
        </p:nvPicPr>
        <p:blipFill>
          <a:blip r:embed="rId3"/>
          <a:stretch>
            <a:fillRect/>
          </a:stretch>
        </p:blipFill>
        <p:spPr>
          <a:xfrm>
            <a:off x="323528" y="1330298"/>
            <a:ext cx="4512893" cy="3480555"/>
          </a:xfrm>
          <a:prstGeom prst="rect">
            <a:avLst/>
          </a:prstGeom>
        </p:spPr>
      </p:pic>
      <p:sp>
        <p:nvSpPr>
          <p:cNvPr id="3" name="Content Placeholder 2">
            <a:extLst>
              <a:ext uri="{FF2B5EF4-FFF2-40B4-BE49-F238E27FC236}">
                <a16:creationId xmlns:a16="http://schemas.microsoft.com/office/drawing/2014/main" id="{7B768017-3486-675B-E1A7-28887F36EE10}"/>
              </a:ext>
            </a:extLst>
          </p:cNvPr>
          <p:cNvSpPr>
            <a:spLocks noGrp="1"/>
          </p:cNvSpPr>
          <p:nvPr>
            <p:ph idx="4294967295"/>
          </p:nvPr>
        </p:nvSpPr>
        <p:spPr>
          <a:xfrm>
            <a:off x="244332" y="5048525"/>
            <a:ext cx="8208962" cy="1187450"/>
          </a:xfrm>
        </p:spPr>
        <p:txBody>
          <a:bodyPr>
            <a:normAutofit/>
          </a:bodyPr>
          <a:lstStyle/>
          <a:p>
            <a:r>
              <a:rPr lang="en-GB" sz="1600" b="1" dirty="0">
                <a:latin typeface="Calibri" panose="020F0502020204030204" pitchFamily="34" charset="0"/>
                <a:cs typeface="Calibri" panose="020F0502020204030204" pitchFamily="34" charset="0"/>
              </a:rPr>
              <a:t>Aim: </a:t>
            </a:r>
            <a:r>
              <a:rPr lang="en-GB" sz="1600" dirty="0">
                <a:latin typeface="Calibri" panose="020F0502020204030204" pitchFamily="34" charset="0"/>
                <a:cs typeface="Calibri" panose="020F0502020204030204" pitchFamily="34" charset="0"/>
              </a:rPr>
              <a:t>To create a whole system approach with a graduated, tiered offer. This will allow CYP and their families to access the right support in a timely manner. This will improve both efficient use of total specialist OT resource and service user experience, while providing support for professionals such as school and Early Years staff who work closely with OTs.</a:t>
            </a:r>
          </a:p>
        </p:txBody>
      </p:sp>
      <p:sp>
        <p:nvSpPr>
          <p:cNvPr id="7" name="Title 6">
            <a:extLst>
              <a:ext uri="{FF2B5EF4-FFF2-40B4-BE49-F238E27FC236}">
                <a16:creationId xmlns:a16="http://schemas.microsoft.com/office/drawing/2014/main" id="{E20A19E7-1CEE-08ED-0E3D-D9DC88B6A25C}"/>
              </a:ext>
            </a:extLst>
          </p:cNvPr>
          <p:cNvSpPr>
            <a:spLocks noGrp="1"/>
          </p:cNvSpPr>
          <p:nvPr>
            <p:ph type="title" idx="4294967295"/>
          </p:nvPr>
        </p:nvSpPr>
        <p:spPr>
          <a:xfrm>
            <a:off x="310037" y="206326"/>
            <a:ext cx="7543800" cy="886301"/>
          </a:xfrm>
        </p:spPr>
        <p:txBody>
          <a:bodyPr/>
          <a:lstStyle/>
          <a:p>
            <a:r>
              <a:rPr lang="en-GB" dirty="0"/>
              <a:t>Existent Models of Transformation</a:t>
            </a:r>
          </a:p>
        </p:txBody>
      </p:sp>
      <p:sp>
        <p:nvSpPr>
          <p:cNvPr id="8" name="Text Box 38">
            <a:extLst>
              <a:ext uri="{FF2B5EF4-FFF2-40B4-BE49-F238E27FC236}">
                <a16:creationId xmlns:a16="http://schemas.microsoft.com/office/drawing/2014/main" id="{E68D9959-21D6-2F1C-4B65-407973301B2E}"/>
              </a:ext>
            </a:extLst>
          </p:cNvPr>
          <p:cNvSpPr txBox="1"/>
          <p:nvPr/>
        </p:nvSpPr>
        <p:spPr>
          <a:xfrm>
            <a:off x="5724128" y="1785570"/>
            <a:ext cx="994508" cy="193358"/>
          </a:xfrm>
          <a:prstGeom prst="rect">
            <a:avLst/>
          </a:prstGeom>
          <a:solidFill>
            <a:srgbClr val="00B050">
              <a:alpha val="0"/>
            </a:srgb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1050" b="1" dirty="0">
                <a:latin typeface="Calibri" panose="020F0502020204030204" pitchFamily="34" charset="0"/>
                <a:ea typeface="Calibri" panose="020F0502020204030204" pitchFamily="34" charset="0"/>
                <a:cs typeface="Times New Roman" panose="02020603050405020304" pitchFamily="18" charset="0"/>
              </a:rPr>
              <a:t>Getting Advice</a:t>
            </a:r>
            <a:endParaRPr lang="en-GB"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784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E212-5AA8-53B6-A81D-CD15A8E07C5B}"/>
              </a:ext>
            </a:extLst>
          </p:cNvPr>
          <p:cNvSpPr>
            <a:spLocks noGrp="1"/>
          </p:cNvSpPr>
          <p:nvPr>
            <p:ph type="title"/>
          </p:nvPr>
        </p:nvSpPr>
        <p:spPr/>
        <p:txBody>
          <a:bodyPr/>
          <a:lstStyle/>
          <a:p>
            <a:r>
              <a:rPr lang="en-GB" dirty="0"/>
              <a:t>After SENCo Meeting drinks</a:t>
            </a:r>
          </a:p>
        </p:txBody>
      </p:sp>
      <p:pic>
        <p:nvPicPr>
          <p:cNvPr id="1026" name="Picture 2" descr="Image result for duke on the green parsons green">
            <a:extLst>
              <a:ext uri="{FF2B5EF4-FFF2-40B4-BE49-F238E27FC236}">
                <a16:creationId xmlns:a16="http://schemas.microsoft.com/office/drawing/2014/main" id="{12D2D241-46DF-BC75-00E0-3BCA9C9577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520315"/>
            <a:ext cx="5112568" cy="33959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63B2A7-1447-0581-CA73-ED7598E39D77}"/>
              </a:ext>
            </a:extLst>
          </p:cNvPr>
          <p:cNvSpPr txBox="1"/>
          <p:nvPr/>
        </p:nvSpPr>
        <p:spPr>
          <a:xfrm>
            <a:off x="6516216" y="2996952"/>
            <a:ext cx="2376264" cy="2308324"/>
          </a:xfrm>
          <a:prstGeom prst="rect">
            <a:avLst/>
          </a:prstGeom>
          <a:noFill/>
        </p:spPr>
        <p:txBody>
          <a:bodyPr wrap="square" rtlCol="0">
            <a:spAutoFit/>
          </a:bodyPr>
          <a:lstStyle/>
          <a:p>
            <a:r>
              <a:rPr lang="en-GB" dirty="0"/>
              <a:t>The Duke on the Green</a:t>
            </a:r>
          </a:p>
          <a:p>
            <a:endParaRPr lang="en-GB" dirty="0"/>
          </a:p>
          <a:p>
            <a:r>
              <a:rPr lang="en-GB" b="0" i="0" u="none" strike="noStrike" dirty="0">
                <a:solidFill>
                  <a:srgbClr val="444444"/>
                </a:solidFill>
                <a:effectLst/>
                <a:latin typeface="Roboto" panose="02000000000000000000" pitchFamily="2" charset="0"/>
                <a:hlinkClick r:id="rId3"/>
              </a:rPr>
              <a:t>235 New King's Rd, Fulham, London SW6 4XG</a:t>
            </a:r>
            <a:endParaRPr lang="en-GB" b="0" i="0" u="none" strike="noStrike" dirty="0">
              <a:solidFill>
                <a:srgbClr val="444444"/>
              </a:solidFill>
              <a:effectLst/>
              <a:latin typeface="Roboto" panose="02000000000000000000" pitchFamily="2" charset="0"/>
            </a:endParaRPr>
          </a:p>
          <a:p>
            <a:endParaRPr lang="en-GB" dirty="0">
              <a:solidFill>
                <a:srgbClr val="444444"/>
              </a:solidFill>
              <a:latin typeface="Roboto" panose="02000000000000000000" pitchFamily="2" charset="0"/>
            </a:endParaRPr>
          </a:p>
          <a:p>
            <a:endParaRPr lang="en-GB" dirty="0">
              <a:solidFill>
                <a:srgbClr val="444444"/>
              </a:solidFill>
              <a:latin typeface="Roboto" panose="02000000000000000000" pitchFamily="2" charset="0"/>
            </a:endParaRPr>
          </a:p>
          <a:p>
            <a:r>
              <a:rPr lang="en-GB" dirty="0">
                <a:solidFill>
                  <a:srgbClr val="444444"/>
                </a:solidFill>
                <a:latin typeface="Roboto" panose="02000000000000000000" pitchFamily="2" charset="0"/>
              </a:rPr>
              <a:t>Everyone welcome.</a:t>
            </a:r>
            <a:endParaRPr lang="en-GB" dirty="0"/>
          </a:p>
        </p:txBody>
      </p:sp>
    </p:spTree>
    <p:extLst>
      <p:ext uri="{BB962C8B-B14F-4D97-AF65-F5344CB8AC3E}">
        <p14:creationId xmlns:p14="http://schemas.microsoft.com/office/powerpoint/2010/main" val="218553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E01E-DB1A-7ED9-F1EB-60D405FD7AD3}"/>
              </a:ext>
            </a:extLst>
          </p:cNvPr>
          <p:cNvSpPr>
            <a:spLocks noGrp="1"/>
          </p:cNvSpPr>
          <p:nvPr>
            <p:ph type="title"/>
          </p:nvPr>
        </p:nvSpPr>
        <p:spPr>
          <a:xfrm>
            <a:off x="323528" y="286604"/>
            <a:ext cx="8043232" cy="1450757"/>
          </a:xfrm>
        </p:spPr>
        <p:txBody>
          <a:bodyPr/>
          <a:lstStyle/>
          <a:p>
            <a:r>
              <a:rPr lang="en-GB" dirty="0"/>
              <a:t>Why are we here </a:t>
            </a:r>
            <a:br>
              <a:rPr lang="en-GB" dirty="0"/>
            </a:br>
            <a:r>
              <a:rPr lang="en-GB" dirty="0"/>
              <a:t>today?</a:t>
            </a:r>
          </a:p>
        </p:txBody>
      </p:sp>
      <p:pic>
        <p:nvPicPr>
          <p:cNvPr id="4" name="Picture 3">
            <a:extLst>
              <a:ext uri="{FF2B5EF4-FFF2-40B4-BE49-F238E27FC236}">
                <a16:creationId xmlns:a16="http://schemas.microsoft.com/office/drawing/2014/main" id="{746C11A5-EA23-BE9A-17E8-8C9EA6167BAC}"/>
              </a:ext>
            </a:extLst>
          </p:cNvPr>
          <p:cNvPicPr>
            <a:picLocks noChangeAspect="1"/>
          </p:cNvPicPr>
          <p:nvPr/>
        </p:nvPicPr>
        <p:blipFill>
          <a:blip r:embed="rId2"/>
          <a:stretch>
            <a:fillRect/>
          </a:stretch>
        </p:blipFill>
        <p:spPr>
          <a:xfrm>
            <a:off x="3906958" y="1947311"/>
            <a:ext cx="4347751" cy="3891693"/>
          </a:xfrm>
          <a:prstGeom prst="rect">
            <a:avLst/>
          </a:prstGeom>
        </p:spPr>
      </p:pic>
      <p:sp>
        <p:nvSpPr>
          <p:cNvPr id="5" name="Rectangle 4">
            <a:extLst>
              <a:ext uri="{FF2B5EF4-FFF2-40B4-BE49-F238E27FC236}">
                <a16:creationId xmlns:a16="http://schemas.microsoft.com/office/drawing/2014/main" id="{523B22C0-92A3-7C96-D7ED-ACDC1DD80579}"/>
              </a:ext>
            </a:extLst>
          </p:cNvPr>
          <p:cNvSpPr/>
          <p:nvPr/>
        </p:nvSpPr>
        <p:spPr>
          <a:xfrm>
            <a:off x="6898822" y="1856734"/>
            <a:ext cx="1164566" cy="1811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Arrow: Striped Right 2">
            <a:extLst>
              <a:ext uri="{FF2B5EF4-FFF2-40B4-BE49-F238E27FC236}">
                <a16:creationId xmlns:a16="http://schemas.microsoft.com/office/drawing/2014/main" id="{DC8AC797-10A3-454B-5305-193F904BFE50}"/>
              </a:ext>
            </a:extLst>
          </p:cNvPr>
          <p:cNvSpPr/>
          <p:nvPr/>
        </p:nvSpPr>
        <p:spPr>
          <a:xfrm rot="10800000">
            <a:off x="2419710" y="2448823"/>
            <a:ext cx="1158097" cy="737558"/>
          </a:xfrm>
          <a:prstGeom prst="stripedRightArrow">
            <a:avLst/>
          </a:prstGeom>
          <a:solidFill>
            <a:srgbClr val="CC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Arrow: Right 5">
            <a:extLst>
              <a:ext uri="{FF2B5EF4-FFF2-40B4-BE49-F238E27FC236}">
                <a16:creationId xmlns:a16="http://schemas.microsoft.com/office/drawing/2014/main" id="{62254758-011B-4A90-D338-21F45A34C069}"/>
              </a:ext>
            </a:extLst>
          </p:cNvPr>
          <p:cNvSpPr/>
          <p:nvPr/>
        </p:nvSpPr>
        <p:spPr>
          <a:xfrm rot="10800000">
            <a:off x="2633213" y="3314699"/>
            <a:ext cx="944592" cy="549935"/>
          </a:xfrm>
          <a:prstGeom prst="rightArrow">
            <a:avLst/>
          </a:prstGeom>
          <a:solidFill>
            <a:srgbClr val="C85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Right 6">
            <a:extLst>
              <a:ext uri="{FF2B5EF4-FFF2-40B4-BE49-F238E27FC236}">
                <a16:creationId xmlns:a16="http://schemas.microsoft.com/office/drawing/2014/main" id="{A3B18596-C75F-CD43-49C3-4F527754A995}"/>
              </a:ext>
            </a:extLst>
          </p:cNvPr>
          <p:cNvSpPr/>
          <p:nvPr/>
        </p:nvSpPr>
        <p:spPr>
          <a:xfrm rot="10800000">
            <a:off x="2937293" y="3992952"/>
            <a:ext cx="640512" cy="422695"/>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6978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C09D-2D24-999C-FA42-57F0A341FA43}"/>
              </a:ext>
            </a:extLst>
          </p:cNvPr>
          <p:cNvSpPr>
            <a:spLocks noGrp="1"/>
          </p:cNvSpPr>
          <p:nvPr>
            <p:ph type="title" idx="4294967295"/>
          </p:nvPr>
        </p:nvSpPr>
        <p:spPr>
          <a:xfrm>
            <a:off x="9240" y="105369"/>
            <a:ext cx="8091151" cy="886619"/>
          </a:xfrm>
        </p:spPr>
        <p:txBody>
          <a:bodyPr/>
          <a:lstStyle/>
          <a:p>
            <a:r>
              <a:rPr lang="en-GB" dirty="0"/>
              <a:t>SENCo SURVEY (LBHF)</a:t>
            </a:r>
          </a:p>
        </p:txBody>
      </p:sp>
      <p:graphicFrame>
        <p:nvGraphicFramePr>
          <p:cNvPr id="3" name="Table 2">
            <a:extLst>
              <a:ext uri="{FF2B5EF4-FFF2-40B4-BE49-F238E27FC236}">
                <a16:creationId xmlns:a16="http://schemas.microsoft.com/office/drawing/2014/main" id="{89B374FD-DBA3-2C0D-3423-96731DA7D3FF}"/>
              </a:ext>
            </a:extLst>
          </p:cNvPr>
          <p:cNvGraphicFramePr>
            <a:graphicFrameLocks noGrp="1"/>
          </p:cNvGraphicFramePr>
          <p:nvPr>
            <p:extLst>
              <p:ext uri="{D42A27DB-BD31-4B8C-83A1-F6EECF244321}">
                <p14:modId xmlns:p14="http://schemas.microsoft.com/office/powerpoint/2010/main" val="1703456523"/>
              </p:ext>
            </p:extLst>
          </p:nvPr>
        </p:nvGraphicFramePr>
        <p:xfrm>
          <a:off x="9240" y="1052736"/>
          <a:ext cx="9027256" cy="5548813"/>
        </p:xfrm>
        <a:graphic>
          <a:graphicData uri="http://schemas.openxmlformats.org/drawingml/2006/table">
            <a:tbl>
              <a:tblPr firstRow="1" firstCol="1" bandRow="1">
                <a:tableStyleId>{93296810-A885-4BE3-A3E7-6D5BEEA58F35}</a:tableStyleId>
              </a:tblPr>
              <a:tblGrid>
                <a:gridCol w="537927">
                  <a:extLst>
                    <a:ext uri="{9D8B030D-6E8A-4147-A177-3AD203B41FA5}">
                      <a16:colId xmlns:a16="http://schemas.microsoft.com/office/drawing/2014/main" val="2255476980"/>
                    </a:ext>
                  </a:extLst>
                </a:gridCol>
                <a:gridCol w="1005992">
                  <a:extLst>
                    <a:ext uri="{9D8B030D-6E8A-4147-A177-3AD203B41FA5}">
                      <a16:colId xmlns:a16="http://schemas.microsoft.com/office/drawing/2014/main" val="2359424769"/>
                    </a:ext>
                  </a:extLst>
                </a:gridCol>
                <a:gridCol w="1234627">
                  <a:extLst>
                    <a:ext uri="{9D8B030D-6E8A-4147-A177-3AD203B41FA5}">
                      <a16:colId xmlns:a16="http://schemas.microsoft.com/office/drawing/2014/main" val="3492458268"/>
                    </a:ext>
                  </a:extLst>
                </a:gridCol>
                <a:gridCol w="6248710">
                  <a:extLst>
                    <a:ext uri="{9D8B030D-6E8A-4147-A177-3AD203B41FA5}">
                      <a16:colId xmlns:a16="http://schemas.microsoft.com/office/drawing/2014/main" val="2957895017"/>
                    </a:ext>
                  </a:extLst>
                </a:gridCol>
              </a:tblGrid>
              <a:tr h="234094">
                <a:tc>
                  <a:txBody>
                    <a:bodyPr/>
                    <a:lstStyle/>
                    <a:p>
                      <a:pPr>
                        <a:lnSpc>
                          <a:spcPct val="107000"/>
                        </a:lnSpc>
                        <a:spcAft>
                          <a:spcPts val="800"/>
                        </a:spcAft>
                        <a:tabLst>
                          <a:tab pos="220980" algn="l"/>
                        </a:tabLst>
                      </a:pPr>
                      <a:r>
                        <a:rPr lang="en-GB" sz="1400" dirty="0">
                          <a:effectLst/>
                        </a:rPr>
                        <a:t>Topic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a:effectLst/>
                        </a:rPr>
                        <a:t>Theme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a:effectLst/>
                        </a:rPr>
                        <a:t>Coding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a:effectLst/>
                        </a:rPr>
                        <a:t>In-vivo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3227334563"/>
                  </a:ext>
                </a:extLst>
              </a:tr>
              <a:tr h="234094">
                <a:tc rowSpan="10">
                  <a:txBody>
                    <a:bodyPr/>
                    <a:lstStyle/>
                    <a:p>
                      <a:pPr marL="71755" marR="71755" algn="ctr">
                        <a:lnSpc>
                          <a:spcPct val="107000"/>
                        </a:lnSpc>
                        <a:spcAft>
                          <a:spcPts val="800"/>
                        </a:spcAft>
                        <a:tabLst>
                          <a:tab pos="220980" algn="l"/>
                        </a:tabLst>
                      </a:pPr>
                      <a:r>
                        <a:rPr lang="en-GB" sz="1400">
                          <a:effectLst/>
                        </a:rPr>
                        <a:t>Whole System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vert="vert270"/>
                </a:tc>
                <a:tc rowSpan="13">
                  <a:txBody>
                    <a:bodyPr/>
                    <a:lstStyle/>
                    <a:p>
                      <a:pPr algn="ctr">
                        <a:lnSpc>
                          <a:spcPct val="107000"/>
                        </a:lnSpc>
                        <a:spcAft>
                          <a:spcPts val="800"/>
                        </a:spcAft>
                        <a:tabLst>
                          <a:tab pos="220980" algn="l"/>
                        </a:tabLst>
                      </a:pPr>
                      <a:r>
                        <a:rPr lang="en-GB" sz="1400" dirty="0">
                          <a:effectLst/>
                        </a:rPr>
                        <a:t> </a:t>
                      </a:r>
                    </a:p>
                    <a:p>
                      <a:pPr algn="ctr">
                        <a:lnSpc>
                          <a:spcPct val="107000"/>
                        </a:lnSpc>
                        <a:spcAft>
                          <a:spcPts val="800"/>
                        </a:spcAft>
                        <a:tabLst>
                          <a:tab pos="220980" algn="l"/>
                        </a:tabLst>
                      </a:pPr>
                      <a:r>
                        <a:rPr lang="en-GB" sz="1400" dirty="0">
                          <a:effectLst/>
                        </a:rPr>
                        <a:t> </a:t>
                      </a:r>
                    </a:p>
                    <a:p>
                      <a:pPr algn="ctr">
                        <a:lnSpc>
                          <a:spcPct val="107000"/>
                        </a:lnSpc>
                        <a:spcAft>
                          <a:spcPts val="800"/>
                        </a:spcAft>
                        <a:tabLst>
                          <a:tab pos="220980" algn="l"/>
                        </a:tabLst>
                      </a:pPr>
                      <a:r>
                        <a:rPr lang="en-GB" sz="1400" dirty="0">
                          <a:effectLst/>
                        </a:rPr>
                        <a:t>Diverse Supports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gn="ctr">
                        <a:lnSpc>
                          <a:spcPct val="107000"/>
                        </a:lnSpc>
                        <a:spcAft>
                          <a:spcPts val="800"/>
                        </a:spcAft>
                        <a:tabLst>
                          <a:tab pos="220980" algn="l"/>
                        </a:tabLst>
                      </a:pPr>
                      <a:r>
                        <a:rPr lang="en-GB" sz="1400">
                          <a:effectLst/>
                        </a:rPr>
                        <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a:effectLst/>
                        </a:rPr>
                        <a:t>Need continuity in OT provision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1632861695"/>
                  </a:ext>
                </a:extLst>
              </a:tr>
              <a:tr h="234094">
                <a:tc vMerge="1">
                  <a:txBody>
                    <a:bodyPr/>
                    <a:lstStyle/>
                    <a:p>
                      <a:endParaRPr lang="en-GB"/>
                    </a:p>
                  </a:txBody>
                  <a:tcPr/>
                </a:tc>
                <a:tc vMerge="1">
                  <a:txBody>
                    <a:bodyPr/>
                    <a:lstStyle/>
                    <a:p>
                      <a:endParaRPr lang="en-GB"/>
                    </a:p>
                  </a:txBody>
                  <a:tcPr/>
                </a:tc>
                <a:tc>
                  <a:txBody>
                    <a:bodyPr/>
                    <a:lstStyle/>
                    <a:p>
                      <a:pPr algn="ctr">
                        <a:lnSpc>
                          <a:spcPct val="107000"/>
                        </a:lnSpc>
                        <a:spcAft>
                          <a:spcPts val="800"/>
                        </a:spcAft>
                        <a:tabLst>
                          <a:tab pos="220980" algn="l"/>
                        </a:tabLst>
                      </a:pPr>
                      <a:r>
                        <a:rPr lang="en-GB" sz="1400">
                          <a:effectLst/>
                        </a:rPr>
                        <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a:effectLst/>
                        </a:rPr>
                        <a:t>Excellent when Advice, training, reports, attend ARs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4128082686"/>
                  </a:ext>
                </a:extLst>
              </a:tr>
              <a:tr h="234094">
                <a:tc vMerge="1">
                  <a:txBody>
                    <a:bodyPr/>
                    <a:lstStyle/>
                    <a:p>
                      <a:endParaRPr lang="en-GB"/>
                    </a:p>
                  </a:txBody>
                  <a:tcPr/>
                </a:tc>
                <a:tc vMerge="1">
                  <a:txBody>
                    <a:bodyPr/>
                    <a:lstStyle/>
                    <a:p>
                      <a:endParaRPr lang="en-GB"/>
                    </a:p>
                  </a:txBody>
                  <a:tcPr/>
                </a:tc>
                <a:tc rowSpan="6">
                  <a:txBody>
                    <a:bodyPr/>
                    <a:lstStyle/>
                    <a:p>
                      <a:pPr algn="ctr">
                        <a:lnSpc>
                          <a:spcPct val="107000"/>
                        </a:lnSpc>
                        <a:spcAft>
                          <a:spcPts val="800"/>
                        </a:spcAft>
                        <a:tabLst>
                          <a:tab pos="220980" algn="l"/>
                        </a:tabLst>
                      </a:pPr>
                      <a:r>
                        <a:rPr lang="en-GB" sz="1400" dirty="0">
                          <a:effectLst/>
                        </a:rPr>
                        <a:t>Referral Process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spc="-20" dirty="0">
                          <a:effectLst/>
                        </a:rPr>
                        <a:t>Don’t take referrals for sensory needs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1470656316"/>
                  </a:ext>
                </a:extLst>
              </a:tr>
              <a:tr h="23409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tabLst>
                          <a:tab pos="220980" algn="l"/>
                        </a:tabLst>
                      </a:pPr>
                      <a:r>
                        <a:rPr lang="en-GB" sz="1400" spc="-20">
                          <a:effectLst/>
                        </a:rPr>
                        <a:t>Referrals often get turned away for children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1360454807"/>
                  </a:ext>
                </a:extLst>
              </a:tr>
              <a:tr h="23409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tabLst>
                          <a:tab pos="220980" algn="l"/>
                        </a:tabLst>
                      </a:pPr>
                      <a:r>
                        <a:rPr lang="en-GB" sz="1400" spc="-20">
                          <a:effectLst/>
                        </a:rPr>
                        <a:t>No OT support if not on EHCP as don’t meet criteria for CYPOT team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931263579"/>
                  </a:ext>
                </a:extLst>
              </a:tr>
              <a:tr h="23409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tabLst>
                          <a:tab pos="220980" algn="l"/>
                        </a:tabLst>
                      </a:pPr>
                      <a:r>
                        <a:rPr lang="en-GB" sz="1400" spc="-20">
                          <a:effectLst/>
                        </a:rPr>
                        <a:t>Only EHCP support involvement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4217587371"/>
                  </a:ext>
                </a:extLst>
              </a:tr>
              <a:tr h="23409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tabLst>
                          <a:tab pos="220980" algn="l"/>
                        </a:tabLst>
                      </a:pPr>
                      <a:r>
                        <a:rPr lang="en-GB" sz="1400" spc="-20">
                          <a:effectLst/>
                        </a:rPr>
                        <a:t>Easier, clearer referral procedure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3340490996"/>
                  </a:ext>
                </a:extLst>
              </a:tr>
              <a:tr h="23409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tabLst>
                          <a:tab pos="220980" algn="l"/>
                        </a:tabLst>
                      </a:pPr>
                      <a:r>
                        <a:rPr lang="en-GB" sz="1400" spc="-20" dirty="0">
                          <a:effectLst/>
                        </a:rPr>
                        <a:t>Complicated and drawn-out referral process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3843590325"/>
                  </a:ext>
                </a:extLst>
              </a:tr>
              <a:tr h="234094">
                <a:tc vMerge="1">
                  <a:txBody>
                    <a:bodyPr/>
                    <a:lstStyle/>
                    <a:p>
                      <a:endParaRPr lang="en-GB"/>
                    </a:p>
                  </a:txBody>
                  <a:tcPr/>
                </a:tc>
                <a:tc vMerge="1">
                  <a:txBody>
                    <a:bodyPr/>
                    <a:lstStyle/>
                    <a:p>
                      <a:endParaRPr lang="en-GB"/>
                    </a:p>
                  </a:txBody>
                  <a:tcPr/>
                </a:tc>
                <a:tc rowSpan="3">
                  <a:txBody>
                    <a:bodyPr/>
                    <a:lstStyle/>
                    <a:p>
                      <a:pPr algn="ctr">
                        <a:lnSpc>
                          <a:spcPct val="107000"/>
                        </a:lnSpc>
                        <a:spcAft>
                          <a:spcPts val="800"/>
                        </a:spcAft>
                        <a:tabLst>
                          <a:tab pos="220980" algn="l"/>
                        </a:tabLst>
                      </a:pPr>
                      <a:r>
                        <a:rPr lang="en-GB" sz="1400">
                          <a:effectLst/>
                        </a:rPr>
                        <a:t>Delivery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spc="-20">
                          <a:effectLst/>
                        </a:rPr>
                        <a:t>OT that comes in for a child who has an EHCP who is great, but we don't see her often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2241965310"/>
                  </a:ext>
                </a:extLst>
              </a:tr>
              <a:tr h="23409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tabLst>
                          <a:tab pos="220980" algn="l"/>
                        </a:tabLst>
                      </a:pPr>
                      <a:r>
                        <a:rPr lang="en-GB" sz="1400" spc="-20">
                          <a:effectLst/>
                        </a:rPr>
                        <a:t>SEN OT very supportive, great for pupils who actually have OT provision. Others also need it.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2820942719"/>
                  </a:ext>
                </a:extLst>
              </a:tr>
              <a:tr h="234094">
                <a:tc rowSpan="12">
                  <a:txBody>
                    <a:bodyPr/>
                    <a:lstStyle/>
                    <a:p>
                      <a:pPr marL="71755" marR="71755" algn="ctr">
                        <a:lnSpc>
                          <a:spcPct val="107000"/>
                        </a:lnSpc>
                        <a:spcAft>
                          <a:spcPts val="800"/>
                        </a:spcAft>
                        <a:tabLst>
                          <a:tab pos="220980" algn="l"/>
                        </a:tabLst>
                      </a:pPr>
                      <a:r>
                        <a:rPr lang="en-GB" sz="1400" dirty="0">
                          <a:effectLst/>
                        </a:rPr>
                        <a:t>In-school supports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vert="vert270"/>
                </a:tc>
                <a:tc vMerge="1">
                  <a:txBody>
                    <a:bodyPr/>
                    <a:lstStyle/>
                    <a:p>
                      <a:endParaRPr lang="en-GB"/>
                    </a:p>
                  </a:txBody>
                  <a:tcPr/>
                </a:tc>
                <a:tc vMerge="1">
                  <a:txBody>
                    <a:bodyPr/>
                    <a:lstStyle/>
                    <a:p>
                      <a:endParaRPr lang="en-GB"/>
                    </a:p>
                  </a:txBody>
                  <a:tcPr/>
                </a:tc>
                <a:tc>
                  <a:txBody>
                    <a:bodyPr/>
                    <a:lstStyle/>
                    <a:p>
                      <a:pPr>
                        <a:lnSpc>
                          <a:spcPct val="107000"/>
                        </a:lnSpc>
                        <a:spcAft>
                          <a:spcPts val="800"/>
                        </a:spcAft>
                        <a:tabLst>
                          <a:tab pos="220980" algn="l"/>
                        </a:tabLst>
                      </a:pPr>
                      <a:r>
                        <a:rPr lang="en-GB" sz="1400" spc="-20">
                          <a:effectLst/>
                        </a:rPr>
                        <a:t>More Visits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72636138"/>
                  </a:ext>
                </a:extLst>
              </a:tr>
              <a:tr h="234094">
                <a:tc vMerge="1">
                  <a:txBody>
                    <a:bodyPr/>
                    <a:lstStyle/>
                    <a:p>
                      <a:endParaRPr lang="en-GB"/>
                    </a:p>
                  </a:txBody>
                  <a:tcPr/>
                </a:tc>
                <a:tc vMerge="1">
                  <a:txBody>
                    <a:bodyPr/>
                    <a:lstStyle/>
                    <a:p>
                      <a:endParaRPr lang="en-GB"/>
                    </a:p>
                  </a:txBody>
                  <a:tcPr/>
                </a:tc>
                <a:tc rowSpan="2">
                  <a:txBody>
                    <a:bodyPr/>
                    <a:lstStyle/>
                    <a:p>
                      <a:pPr algn="ctr">
                        <a:lnSpc>
                          <a:spcPct val="107000"/>
                        </a:lnSpc>
                        <a:spcAft>
                          <a:spcPts val="800"/>
                        </a:spcAft>
                        <a:tabLst>
                          <a:tab pos="220980" algn="l"/>
                        </a:tabLst>
                      </a:pPr>
                      <a:r>
                        <a:rPr lang="en-GB" sz="1400">
                          <a:effectLst/>
                        </a:rPr>
                        <a:t>Buy-in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spc="-20" dirty="0">
                          <a:effectLst/>
                        </a:rPr>
                        <a:t>schools have the option of buying in to a certain amount of hours.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2235744239"/>
                  </a:ext>
                </a:extLst>
              </a:tr>
              <a:tr h="23409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tabLst>
                          <a:tab pos="220980" algn="l"/>
                        </a:tabLst>
                      </a:pPr>
                      <a:r>
                        <a:rPr lang="en-GB" sz="1400" spc="-20">
                          <a:effectLst/>
                        </a:rPr>
                        <a:t>OT service like the EP service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1866796436"/>
                  </a:ext>
                </a:extLst>
              </a:tr>
              <a:tr h="234094">
                <a:tc vMerge="1">
                  <a:txBody>
                    <a:bodyPr/>
                    <a:lstStyle/>
                    <a:p>
                      <a:endParaRPr lang="en-GB"/>
                    </a:p>
                  </a:txBody>
                  <a:tcPr/>
                </a:tc>
                <a:tc rowSpan="3">
                  <a:txBody>
                    <a:bodyPr/>
                    <a:lstStyle/>
                    <a:p>
                      <a:pPr algn="ctr">
                        <a:lnSpc>
                          <a:spcPct val="107000"/>
                        </a:lnSpc>
                        <a:spcAft>
                          <a:spcPts val="800"/>
                        </a:spcAft>
                        <a:tabLst>
                          <a:tab pos="220980" algn="l"/>
                        </a:tabLst>
                      </a:pPr>
                      <a:r>
                        <a:rPr lang="en-GB" sz="1400">
                          <a:effectLst/>
                        </a:rPr>
                        <a:t> </a:t>
                      </a:r>
                    </a:p>
                    <a:p>
                      <a:pPr algn="ctr">
                        <a:lnSpc>
                          <a:spcPct val="107000"/>
                        </a:lnSpc>
                        <a:spcAft>
                          <a:spcPts val="800"/>
                        </a:spcAft>
                        <a:tabLst>
                          <a:tab pos="220980" algn="l"/>
                        </a:tabLst>
                      </a:pPr>
                      <a:r>
                        <a:rPr lang="en-GB" sz="1400">
                          <a:effectLst/>
                        </a:rPr>
                        <a:t>Relationship</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gn="ctr">
                        <a:lnSpc>
                          <a:spcPct val="107000"/>
                        </a:lnSpc>
                        <a:spcAft>
                          <a:spcPts val="800"/>
                        </a:spcAft>
                        <a:tabLst>
                          <a:tab pos="220980" algn="l"/>
                        </a:tabLst>
                      </a:pPr>
                      <a:r>
                        <a:rPr lang="en-GB" sz="1400">
                          <a:effectLst/>
                        </a:rPr>
                        <a:t>MDT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spc="-20">
                          <a:effectLst/>
                        </a:rPr>
                        <a:t>Support in school to implement services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3421303679"/>
                  </a:ext>
                </a:extLst>
              </a:tr>
              <a:tr h="234094">
                <a:tc vMerge="1">
                  <a:txBody>
                    <a:bodyPr/>
                    <a:lstStyle/>
                    <a:p>
                      <a:endParaRPr lang="en-GB"/>
                    </a:p>
                  </a:txBody>
                  <a:tcPr/>
                </a:tc>
                <a:tc vMerge="1">
                  <a:txBody>
                    <a:bodyPr/>
                    <a:lstStyle/>
                    <a:p>
                      <a:endParaRPr lang="en-GB"/>
                    </a:p>
                  </a:txBody>
                  <a:tcPr/>
                </a:tc>
                <a:tc>
                  <a:txBody>
                    <a:bodyPr/>
                    <a:lstStyle/>
                    <a:p>
                      <a:pPr algn="ctr">
                        <a:lnSpc>
                          <a:spcPct val="107000"/>
                        </a:lnSpc>
                        <a:spcAft>
                          <a:spcPts val="800"/>
                        </a:spcAft>
                        <a:tabLst>
                          <a:tab pos="220980" algn="l"/>
                        </a:tabLst>
                      </a:pPr>
                      <a:r>
                        <a:rPr lang="en-GB" sz="1400">
                          <a:effectLst/>
                        </a:rPr>
                        <a:t>Know the child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spc="-20">
                          <a:effectLst/>
                        </a:rPr>
                        <a:t>More training for Teachers in Mainstream classroom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1152031075"/>
                  </a:ext>
                </a:extLst>
              </a:tr>
              <a:tr h="234094">
                <a:tc vMerge="1">
                  <a:txBody>
                    <a:bodyPr/>
                    <a:lstStyle/>
                    <a:p>
                      <a:endParaRPr lang="en-GB"/>
                    </a:p>
                  </a:txBody>
                  <a:tcPr/>
                </a:tc>
                <a:tc vMerge="1">
                  <a:txBody>
                    <a:bodyPr/>
                    <a:lstStyle/>
                    <a:p>
                      <a:endParaRPr lang="en-GB"/>
                    </a:p>
                  </a:txBody>
                  <a:tcPr/>
                </a:tc>
                <a:tc rowSpan="3">
                  <a:txBody>
                    <a:bodyPr/>
                    <a:lstStyle/>
                    <a:p>
                      <a:pPr algn="ctr">
                        <a:lnSpc>
                          <a:spcPct val="107000"/>
                        </a:lnSpc>
                        <a:spcAft>
                          <a:spcPts val="800"/>
                        </a:spcAft>
                        <a:tabLst>
                          <a:tab pos="220980" algn="l"/>
                        </a:tabLst>
                      </a:pPr>
                      <a:r>
                        <a:rPr lang="en-GB" sz="1400">
                          <a:effectLst/>
                        </a:rPr>
                        <a:t>Staff training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spc="-20">
                          <a:effectLst/>
                        </a:rPr>
                        <a:t>Free and regular training [service2schools]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2446547027"/>
                  </a:ext>
                </a:extLst>
              </a:tr>
              <a:tr h="234094">
                <a:tc vMerge="1">
                  <a:txBody>
                    <a:bodyPr/>
                    <a:lstStyle/>
                    <a:p>
                      <a:endParaRPr lang="en-GB"/>
                    </a:p>
                  </a:txBody>
                  <a:tcPr/>
                </a:tc>
                <a:tc rowSpan="6">
                  <a:txBody>
                    <a:bodyPr/>
                    <a:lstStyle/>
                    <a:p>
                      <a:pPr algn="ctr">
                        <a:lnSpc>
                          <a:spcPct val="107000"/>
                        </a:lnSpc>
                        <a:spcAft>
                          <a:spcPts val="800"/>
                        </a:spcAft>
                        <a:tabLst>
                          <a:tab pos="220980" algn="l"/>
                        </a:tabLst>
                      </a:pPr>
                      <a:r>
                        <a:rPr lang="en-GB" sz="1400" dirty="0">
                          <a:effectLst/>
                        </a:rPr>
                        <a:t> </a:t>
                      </a:r>
                    </a:p>
                    <a:p>
                      <a:pPr algn="ctr">
                        <a:lnSpc>
                          <a:spcPct val="107000"/>
                        </a:lnSpc>
                        <a:spcAft>
                          <a:spcPts val="800"/>
                        </a:spcAft>
                        <a:tabLst>
                          <a:tab pos="220980" algn="l"/>
                        </a:tabLst>
                      </a:pPr>
                      <a:r>
                        <a:rPr lang="en-GB" sz="1400" dirty="0">
                          <a:effectLst/>
                        </a:rPr>
                        <a:t>Broader than EHCP</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vMerge="1">
                  <a:txBody>
                    <a:bodyPr/>
                    <a:lstStyle/>
                    <a:p>
                      <a:endParaRPr lang="en-GB"/>
                    </a:p>
                  </a:txBody>
                  <a:tcPr/>
                </a:tc>
                <a:tc>
                  <a:txBody>
                    <a:bodyPr/>
                    <a:lstStyle/>
                    <a:p>
                      <a:pPr>
                        <a:lnSpc>
                          <a:spcPct val="107000"/>
                        </a:lnSpc>
                        <a:spcAft>
                          <a:spcPts val="800"/>
                        </a:spcAft>
                        <a:tabLst>
                          <a:tab pos="220980" algn="l"/>
                        </a:tabLst>
                      </a:pPr>
                      <a:r>
                        <a:rPr lang="en-GB" sz="1400" spc="-20">
                          <a:effectLst/>
                        </a:rPr>
                        <a:t>Don’t have necessary skills in school to support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3106187555"/>
                  </a:ext>
                </a:extLst>
              </a:tr>
              <a:tr h="23409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tabLst>
                          <a:tab pos="220980" algn="l"/>
                        </a:tabLst>
                      </a:pPr>
                      <a:r>
                        <a:rPr lang="en-GB" sz="1400" spc="-20">
                          <a:effectLst/>
                        </a:rPr>
                        <a:t>LSA/TA training would be useful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3954160525"/>
                  </a:ext>
                </a:extLst>
              </a:tr>
              <a:tr h="234094">
                <a:tc vMerge="1">
                  <a:txBody>
                    <a:bodyPr/>
                    <a:lstStyle/>
                    <a:p>
                      <a:endParaRPr lang="en-GB"/>
                    </a:p>
                  </a:txBody>
                  <a:tcPr/>
                </a:tc>
                <a:tc vMerge="1">
                  <a:txBody>
                    <a:bodyPr/>
                    <a:lstStyle/>
                    <a:p>
                      <a:endParaRPr lang="en-GB"/>
                    </a:p>
                  </a:txBody>
                  <a:tcPr/>
                </a:tc>
                <a:tc rowSpan="2">
                  <a:txBody>
                    <a:bodyPr/>
                    <a:lstStyle/>
                    <a:p>
                      <a:pPr algn="ctr">
                        <a:lnSpc>
                          <a:spcPct val="107000"/>
                        </a:lnSpc>
                        <a:spcAft>
                          <a:spcPts val="800"/>
                        </a:spcAft>
                        <a:tabLst>
                          <a:tab pos="220980" algn="l"/>
                        </a:tabLst>
                      </a:pPr>
                      <a:r>
                        <a:rPr lang="en-GB" sz="1400" dirty="0">
                          <a:effectLst/>
                        </a:rPr>
                        <a:t>Screening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spc="-20" dirty="0">
                          <a:effectLst/>
                        </a:rPr>
                        <a:t>Early identification and screening support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3365411317"/>
                  </a:ext>
                </a:extLst>
              </a:tr>
              <a:tr h="19156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tabLst>
                          <a:tab pos="220980" algn="l"/>
                        </a:tabLst>
                      </a:pPr>
                      <a:r>
                        <a:rPr lang="en-GB" sz="1400" spc="-20">
                          <a:effectLst/>
                        </a:rPr>
                        <a:t>Annual CPD visit to identify school needs and plan support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1967739351"/>
                  </a:ext>
                </a:extLst>
              </a:tr>
              <a:tr h="191567">
                <a:tc vMerge="1">
                  <a:txBody>
                    <a:bodyPr/>
                    <a:lstStyle/>
                    <a:p>
                      <a:endParaRPr lang="en-GB"/>
                    </a:p>
                  </a:txBody>
                  <a:tcPr/>
                </a:tc>
                <a:tc vMerge="1">
                  <a:txBody>
                    <a:bodyPr/>
                    <a:lstStyle/>
                    <a:p>
                      <a:endParaRPr lang="en-GB"/>
                    </a:p>
                  </a:txBody>
                  <a:tcPr/>
                </a:tc>
                <a:tc rowSpan="2">
                  <a:txBody>
                    <a:bodyPr/>
                    <a:lstStyle/>
                    <a:p>
                      <a:pPr algn="ctr">
                        <a:lnSpc>
                          <a:spcPct val="107000"/>
                        </a:lnSpc>
                        <a:spcAft>
                          <a:spcPts val="800"/>
                        </a:spcAft>
                        <a:tabLst>
                          <a:tab pos="220980" algn="l"/>
                        </a:tabLst>
                      </a:pPr>
                      <a:r>
                        <a:rPr lang="en-GB" sz="1400" dirty="0">
                          <a:effectLst/>
                        </a:rPr>
                        <a:t>Sensory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tc>
                  <a:txBody>
                    <a:bodyPr/>
                    <a:lstStyle/>
                    <a:p>
                      <a:pPr>
                        <a:lnSpc>
                          <a:spcPct val="107000"/>
                        </a:lnSpc>
                        <a:spcAft>
                          <a:spcPts val="800"/>
                        </a:spcAft>
                        <a:tabLst>
                          <a:tab pos="220980" algn="l"/>
                        </a:tabLst>
                      </a:pPr>
                      <a:r>
                        <a:rPr lang="en-GB" sz="1400" spc="-20" dirty="0">
                          <a:effectLst/>
                        </a:rPr>
                        <a:t>Support to build sensory spaces in school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3976463505"/>
                  </a:ext>
                </a:extLst>
              </a:tr>
              <a:tr h="19156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7000"/>
                        </a:lnSpc>
                        <a:spcAft>
                          <a:spcPts val="800"/>
                        </a:spcAft>
                        <a:tabLst>
                          <a:tab pos="220980" algn="l"/>
                        </a:tabLst>
                      </a:pPr>
                      <a:r>
                        <a:rPr lang="en-GB" sz="1400" spc="-20" dirty="0">
                          <a:effectLst/>
                        </a:rPr>
                        <a:t>Unmet sensory needs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937" marR="34937" marT="0" marB="0"/>
                </a:tc>
                <a:extLst>
                  <a:ext uri="{0D108BD9-81ED-4DB2-BD59-A6C34878D82A}">
                    <a16:rowId xmlns:a16="http://schemas.microsoft.com/office/drawing/2014/main" val="4201385429"/>
                  </a:ext>
                </a:extLst>
              </a:tr>
            </a:tbl>
          </a:graphicData>
        </a:graphic>
      </p:graphicFrame>
    </p:spTree>
    <p:extLst>
      <p:ext uri="{BB962C8B-B14F-4D97-AF65-F5344CB8AC3E}">
        <p14:creationId xmlns:p14="http://schemas.microsoft.com/office/powerpoint/2010/main" val="326619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2F32D-562F-74EF-7410-8B22B7E870A9}"/>
              </a:ext>
            </a:extLst>
          </p:cNvPr>
          <p:cNvPicPr>
            <a:picLocks noChangeAspect="1"/>
          </p:cNvPicPr>
          <p:nvPr/>
        </p:nvPicPr>
        <p:blipFill>
          <a:blip r:embed="rId2"/>
          <a:srcRect l="27162" t="29000" r="11413" b="10800"/>
          <a:stretch/>
        </p:blipFill>
        <p:spPr>
          <a:xfrm>
            <a:off x="7622" y="116632"/>
            <a:ext cx="9143341" cy="6192688"/>
          </a:xfrm>
          <a:prstGeom prst="rect">
            <a:avLst/>
          </a:prstGeom>
        </p:spPr>
      </p:pic>
    </p:spTree>
    <p:extLst>
      <p:ext uri="{BB962C8B-B14F-4D97-AF65-F5344CB8AC3E}">
        <p14:creationId xmlns:p14="http://schemas.microsoft.com/office/powerpoint/2010/main" val="1311302486"/>
      </p:ext>
    </p:extLst>
  </p:cSld>
  <p:clrMapOvr>
    <a:masterClrMapping/>
  </p:clrMapOvr>
</p:sld>
</file>

<file path=ppt/theme/theme1.xml><?xml version="1.0" encoding="utf-8"?>
<a:theme xmlns:a="http://schemas.openxmlformats.org/drawingml/2006/main" name="New H&amp;F template">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ew H&amp;F template" id="{A05F2AD2-1F6D-4B7C-B486-1C6D7EF86CBC}" vid="{BD6BCB0D-AF27-46C9-9007-1CCC921E1BF8}"/>
    </a:ext>
  </a:extLst>
</a:theme>
</file>

<file path=ppt/theme/theme2.xml><?xml version="1.0" encoding="utf-8"?>
<a:theme xmlns:a="http://schemas.openxmlformats.org/drawingml/2006/main" name="Office Theme">
  <a:themeElements>
    <a:clrScheme name="R.B.K.C. Corporate">
      <a:dk1>
        <a:srgbClr val="000000"/>
      </a:dk1>
      <a:lt1>
        <a:srgbClr val="FFFFFF"/>
      </a:lt1>
      <a:dk2>
        <a:srgbClr val="00209F"/>
      </a:dk2>
      <a:lt2>
        <a:srgbClr val="FFFFFF"/>
      </a:lt2>
      <a:accent1>
        <a:srgbClr val="00209F"/>
      </a:accent1>
      <a:accent2>
        <a:srgbClr val="96004B"/>
      </a:accent2>
      <a:accent3>
        <a:srgbClr val="B2BC00"/>
      </a:accent3>
      <a:accent4>
        <a:srgbClr val="948DD0"/>
      </a:accent4>
      <a:accent5>
        <a:srgbClr val="32D3CB"/>
      </a:accent5>
      <a:accent6>
        <a:srgbClr val="FF7300"/>
      </a:accent6>
      <a:hlink>
        <a:srgbClr val="0000FF"/>
      </a:hlink>
      <a:folHlink>
        <a:srgbClr val="800080"/>
      </a:folHlink>
    </a:clrScheme>
    <a:fontScheme name="R.B.K.C. Corpor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B.K.C. Corporate">
      <a:dk1>
        <a:srgbClr val="000000"/>
      </a:dk1>
      <a:lt1>
        <a:srgbClr val="FFFFFF"/>
      </a:lt1>
      <a:dk2>
        <a:srgbClr val="00209F"/>
      </a:dk2>
      <a:lt2>
        <a:srgbClr val="FFFFFF"/>
      </a:lt2>
      <a:accent1>
        <a:srgbClr val="00209F"/>
      </a:accent1>
      <a:accent2>
        <a:srgbClr val="96004B"/>
      </a:accent2>
      <a:accent3>
        <a:srgbClr val="B2BC00"/>
      </a:accent3>
      <a:accent4>
        <a:srgbClr val="948DD0"/>
      </a:accent4>
      <a:accent5>
        <a:srgbClr val="32D3CB"/>
      </a:accent5>
      <a:accent6>
        <a:srgbClr val="FF7300"/>
      </a:accent6>
      <a:hlink>
        <a:srgbClr val="0000FF"/>
      </a:hlink>
      <a:folHlink>
        <a:srgbClr val="800080"/>
      </a:folHlink>
    </a:clrScheme>
    <a:fontScheme name="R.B.K.C. Corpor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CC89A102D43A4AA2AF20CFF6ECA57B" ma:contentTypeVersion="18" ma:contentTypeDescription="Create a new document." ma:contentTypeScope="" ma:versionID="da40af51779381541306891f4e2e4272">
  <xsd:schema xmlns:xsd="http://www.w3.org/2001/XMLSchema" xmlns:xs="http://www.w3.org/2001/XMLSchema" xmlns:p="http://schemas.microsoft.com/office/2006/metadata/properties" xmlns:ns3="e6649b28-bf83-462c-bb6a-c666bb591bbc" xmlns:ns4="5093b408-e5e4-4329-bab2-5b07ea5f488b" targetNamespace="http://schemas.microsoft.com/office/2006/metadata/properties" ma:root="true" ma:fieldsID="b445df46f82f60239646a9dd6bbab688" ns3:_="" ns4:_="">
    <xsd:import namespace="e6649b28-bf83-462c-bb6a-c666bb591bbc"/>
    <xsd:import namespace="5093b408-e5e4-4329-bab2-5b07ea5f488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649b28-bf83-462c-bb6a-c666bb591b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93b408-e5e4-4329-bab2-5b07ea5f48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6649b28-bf83-462c-bb6a-c666bb591b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FC8E65-3A89-49CA-A64B-C8965D429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649b28-bf83-462c-bb6a-c666bb591bbc"/>
    <ds:schemaRef ds:uri="5093b408-e5e4-4329-bab2-5b07ea5f4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B65692-2B50-426C-A4A7-AA07AE207A28}">
  <ds:schemaRefs>
    <ds:schemaRef ds:uri="http://schemas.microsoft.com/office/2006/documentManagement/types"/>
    <ds:schemaRef ds:uri="http://purl.org/dc/elements/1.1/"/>
    <ds:schemaRef ds:uri="http://schemas.microsoft.com/office/2006/metadata/properties"/>
    <ds:schemaRef ds:uri="5093b408-e5e4-4329-bab2-5b07ea5f488b"/>
    <ds:schemaRef ds:uri="e6649b28-bf83-462c-bb6a-c666bb591bbc"/>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9756E98-06F6-4089-9EA2-EAE8B2AC6C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Slidemaster H&amp;F</Template>
  <TotalTime>10435</TotalTime>
  <Words>3841</Words>
  <Application>Microsoft Office PowerPoint</Application>
  <PresentationFormat>On-screen Show (4:3)</PresentationFormat>
  <Paragraphs>373</Paragraphs>
  <Slides>60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-apple-system</vt:lpstr>
      <vt:lpstr>Aptos</vt:lpstr>
      <vt:lpstr>Arial</vt:lpstr>
      <vt:lpstr>Calibri</vt:lpstr>
      <vt:lpstr>Calibri Light</vt:lpstr>
      <vt:lpstr>MentiText</vt:lpstr>
      <vt:lpstr>Roboto</vt:lpstr>
      <vt:lpstr>New H&amp;F template</vt:lpstr>
      <vt:lpstr>Welcome to Network SENCo Forum Meeting</vt:lpstr>
      <vt:lpstr>Agenda</vt:lpstr>
      <vt:lpstr>Stakeholder Engagement Model Development- Whole System OT Transformation </vt:lpstr>
      <vt:lpstr>PowerPoint Presentation</vt:lpstr>
      <vt:lpstr>PowerPoint Presentation</vt:lpstr>
      <vt:lpstr>Existent Models of Transformation</vt:lpstr>
      <vt:lpstr>Why are we here  today?</vt:lpstr>
      <vt:lpstr>SENCo SURVEY (LBHF)</vt:lpstr>
      <vt:lpstr>PowerPoint Presentation</vt:lpstr>
      <vt:lpstr>Findings: Interviews with Parents and SENCos</vt:lpstr>
      <vt:lpstr>Universal Access to Advice and Advocacy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Comfort Break</vt:lpstr>
      <vt:lpstr>Tribunals – General Overview </vt:lpstr>
      <vt:lpstr>What is the SENDIST? </vt:lpstr>
      <vt:lpstr>Decision Making</vt:lpstr>
      <vt:lpstr>Tribunal Statistics</vt:lpstr>
      <vt:lpstr>The Law, Regulations and Statutory Guidance</vt:lpstr>
      <vt:lpstr>PowerPoint Presentation</vt:lpstr>
      <vt:lpstr>The Right of Appeal</vt:lpstr>
      <vt:lpstr>SEN Decision Making</vt:lpstr>
      <vt:lpstr>In summary Appeals can be made:</vt:lpstr>
      <vt:lpstr>Mediation</vt:lpstr>
      <vt:lpstr>Timetable</vt:lpstr>
      <vt:lpstr>Hearings</vt:lpstr>
      <vt:lpstr>Appealing the Content of the EHCP:</vt:lpstr>
      <vt:lpstr>Educational Need:</vt:lpstr>
      <vt:lpstr>Specificity:</vt:lpstr>
      <vt:lpstr>Section 19(a) CAFA 2014</vt:lpstr>
      <vt:lpstr>Section 9 Education Act</vt:lpstr>
      <vt:lpstr>Requesting a Setting</vt:lpstr>
      <vt:lpstr>And the LA must comply unless:</vt:lpstr>
      <vt:lpstr>The Right to mainstream</vt:lpstr>
      <vt:lpstr> Code of Practice, 2015</vt:lpstr>
      <vt:lpstr>Case Law</vt:lpstr>
      <vt:lpstr>Response Examples</vt:lpstr>
      <vt:lpstr>Defending the School position</vt:lpstr>
      <vt:lpstr>Principles of Being a Witness</vt:lpstr>
      <vt:lpstr>A Witness must demonstrate</vt:lpstr>
      <vt:lpstr>Evidence</vt:lpstr>
      <vt:lpstr>Writing Reports</vt:lpstr>
      <vt:lpstr>Preparing for the hearing</vt:lpstr>
      <vt:lpstr>Questions?</vt:lpstr>
      <vt:lpstr>H&amp;F Notices</vt:lpstr>
      <vt:lpstr>H&amp;F AR and EHCNA Paperwork update</vt:lpstr>
      <vt:lpstr>Year 6-Year 7 Transition Day</vt:lpstr>
      <vt:lpstr>Year 11- Post16 with WLC</vt:lpstr>
      <vt:lpstr>SENIF Funding Update</vt:lpstr>
      <vt:lpstr>Common Misconception- Admitting a CYP who isn’t toilet trained</vt:lpstr>
      <vt:lpstr>Eys OAP Guidance Feedback Form</vt:lpstr>
      <vt:lpstr>Observing at Panel</vt:lpstr>
      <vt:lpstr>Next Network SENCo Forum Meeting Dates</vt:lpstr>
      <vt:lpstr>Thank you to Hurlingham Academy for hosting. </vt:lpstr>
      <vt:lpstr>After SENCo Meeting drinks</vt:lpstr>
    </vt:vector>
  </TitlesOfParts>
  <Company>R.B.K.C.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power point presentation</dc:title>
  <dc:creator>rbkc</dc:creator>
  <cp:keywords/>
  <dc:description/>
  <cp:lastModifiedBy>Bateman James: H&amp;F</cp:lastModifiedBy>
  <cp:revision>177</cp:revision>
  <dcterms:created xsi:type="dcterms:W3CDTF">2014-06-04T10:53:26Z</dcterms:created>
  <dcterms:modified xsi:type="dcterms:W3CDTF">2024-11-18T19:52:51Z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0x0101004ECC89A102D43A4AA2AF20CFF6ECA57B</vt:lpwstr>
  </property>
  <property fmtid="{D5CDD505-2E9C-101B-9397-08002B2CF9AE}" pid="3" name="VideoSetEmbedCode">
    <vt:lpwstr/>
  </property>
  <property fmtid="{D5CDD505-2E9C-101B-9397-08002B2CF9AE}" pid="4" name="AlternateThumbnailUrl">
    <vt:lpwstr/>
  </property>
  <property fmtid="{D5CDD505-2E9C-101B-9397-08002B2CF9AE}" pid="5" name="PeopleInMedia">
    <vt:lpwstr/>
  </property>
  <property fmtid="{D5CDD505-2E9C-101B-9397-08002B2CF9AE}" pid="6" name="VideoSetDescription">
    <vt:lpwstr/>
  </property>
  <property fmtid="{D5CDD505-2E9C-101B-9397-08002B2CF9AE}" pid="7" name="VideoSetUserOverrideEncoding">
    <vt:lpwstr/>
  </property>
  <property fmtid="{D5CDD505-2E9C-101B-9397-08002B2CF9AE}" pid="8" name="VideoSetDefaultEncoding">
    <vt:lpwstr/>
  </property>
  <property fmtid="{D5CDD505-2E9C-101B-9397-08002B2CF9AE}" pid="9" name="VideoSetExternalLink">
    <vt:lpwstr/>
  </property>
  <property fmtid="{D5CDD505-2E9C-101B-9397-08002B2CF9AE}" pid="10" name="VideoSetRenditionsInfo">
    <vt:lpwstr/>
  </property>
  <property fmtid="{D5CDD505-2E9C-101B-9397-08002B2CF9AE}" pid="11" name="VideoRenditionLabel">
    <vt:lpwstr/>
  </property>
  <property fmtid="{D5CDD505-2E9C-101B-9397-08002B2CF9AE}" pid="12" name="MediaServiceImageTags">
    <vt:lpwstr/>
  </property>
</Properties>
</file>