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3" r:id="rId4"/>
    <p:sldId id="275" r:id="rId5"/>
    <p:sldId id="276" r:id="rId6"/>
    <p:sldId id="274" r:id="rId7"/>
    <p:sldId id="270"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27E49-86CB-48F8-BAC0-A879BAFE5D1F}" v="6" dt="2024-06-18T06:56:37.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01" autoAdjust="0"/>
  </p:normalViewPr>
  <p:slideViewPr>
    <p:cSldViewPr snapToGrid="0">
      <p:cViewPr varScale="1">
        <p:scale>
          <a:sx n="88" d="100"/>
          <a:sy n="88" d="100"/>
        </p:scale>
        <p:origin x="13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ning Joe: H&amp;F" userId="f56a7398-f86a-4f33-8eec-0d863063ff80" providerId="ADAL" clId="{5D384D67-292F-42BA-8B1F-9EAAEF165464}"/>
    <pc:docChg chg="undo custSel modSld">
      <pc:chgData name="Gunning Joe: H&amp;F" userId="f56a7398-f86a-4f33-8eec-0d863063ff80" providerId="ADAL" clId="{5D384D67-292F-42BA-8B1F-9EAAEF165464}" dt="2024-06-11T13:24:59.882" v="122" actId="1076"/>
      <pc:docMkLst>
        <pc:docMk/>
      </pc:docMkLst>
      <pc:sldChg chg="modSp mod">
        <pc:chgData name="Gunning Joe: H&amp;F" userId="f56a7398-f86a-4f33-8eec-0d863063ff80" providerId="ADAL" clId="{5D384D67-292F-42BA-8B1F-9EAAEF165464}" dt="2024-06-11T13:21:05.898" v="25" actId="20577"/>
        <pc:sldMkLst>
          <pc:docMk/>
          <pc:sldMk cId="3290539977" sldId="256"/>
        </pc:sldMkLst>
        <pc:spChg chg="mod">
          <ac:chgData name="Gunning Joe: H&amp;F" userId="f56a7398-f86a-4f33-8eec-0d863063ff80" providerId="ADAL" clId="{5D384D67-292F-42BA-8B1F-9EAAEF165464}" dt="2024-06-11T13:21:05.898" v="25" actId="20577"/>
          <ac:spMkLst>
            <pc:docMk/>
            <pc:sldMk cId="3290539977" sldId="256"/>
            <ac:spMk id="4" creationId="{BD09981B-6BEC-32D3-15AB-345B4E33DEBF}"/>
          </ac:spMkLst>
        </pc:spChg>
      </pc:sldChg>
      <pc:sldChg chg="modSp mod">
        <pc:chgData name="Gunning Joe: H&amp;F" userId="f56a7398-f86a-4f33-8eec-0d863063ff80" providerId="ADAL" clId="{5D384D67-292F-42BA-8B1F-9EAAEF165464}" dt="2024-06-11T13:24:59.882" v="122" actId="1076"/>
        <pc:sldMkLst>
          <pc:docMk/>
          <pc:sldMk cId="987548643" sldId="270"/>
        </pc:sldMkLst>
        <pc:spChg chg="mod">
          <ac:chgData name="Gunning Joe: H&amp;F" userId="f56a7398-f86a-4f33-8eec-0d863063ff80" providerId="ADAL" clId="{5D384D67-292F-42BA-8B1F-9EAAEF165464}" dt="2024-06-11T13:24:59.882" v="122" actId="1076"/>
          <ac:spMkLst>
            <pc:docMk/>
            <pc:sldMk cId="987548643" sldId="270"/>
            <ac:spMk id="3" creationId="{92B559CB-A791-27FE-A8BC-FFE919D8774C}"/>
          </ac:spMkLst>
        </pc:spChg>
        <pc:spChg chg="mod">
          <ac:chgData name="Gunning Joe: H&amp;F" userId="f56a7398-f86a-4f33-8eec-0d863063ff80" providerId="ADAL" clId="{5D384D67-292F-42BA-8B1F-9EAAEF165464}" dt="2024-06-11T13:23:52.660" v="88"/>
          <ac:spMkLst>
            <pc:docMk/>
            <pc:sldMk cId="987548643" sldId="270"/>
            <ac:spMk id="4" creationId="{4B72B808-5389-AB39-23BD-E7570B9B858A}"/>
          </ac:spMkLst>
        </pc:spChg>
      </pc:sldChg>
      <pc:sldChg chg="modSp mod">
        <pc:chgData name="Gunning Joe: H&amp;F" userId="f56a7398-f86a-4f33-8eec-0d863063ff80" providerId="ADAL" clId="{5D384D67-292F-42BA-8B1F-9EAAEF165464}" dt="2024-06-11T13:24:54.460" v="121" actId="1076"/>
        <pc:sldMkLst>
          <pc:docMk/>
          <pc:sldMk cId="621045992" sldId="271"/>
        </pc:sldMkLst>
        <pc:spChg chg="mod">
          <ac:chgData name="Gunning Joe: H&amp;F" userId="f56a7398-f86a-4f33-8eec-0d863063ff80" providerId="ADAL" clId="{5D384D67-292F-42BA-8B1F-9EAAEF165464}" dt="2024-06-11T13:24:54.460" v="121" actId="1076"/>
          <ac:spMkLst>
            <pc:docMk/>
            <pc:sldMk cId="621045992" sldId="271"/>
            <ac:spMk id="3" creationId="{B2430A1B-858D-49EC-982F-FBE8E717EDC6}"/>
          </ac:spMkLst>
        </pc:spChg>
      </pc:sldChg>
      <pc:sldChg chg="addSp delSp modSp mod">
        <pc:chgData name="Gunning Joe: H&amp;F" userId="f56a7398-f86a-4f33-8eec-0d863063ff80" providerId="ADAL" clId="{5D384D67-292F-42BA-8B1F-9EAAEF165464}" dt="2024-06-11T13:21:45.218" v="39" actId="207"/>
        <pc:sldMkLst>
          <pc:docMk/>
          <pc:sldMk cId="285721708" sldId="273"/>
        </pc:sldMkLst>
        <pc:graphicFrameChg chg="del">
          <ac:chgData name="Gunning Joe: H&amp;F" userId="f56a7398-f86a-4f33-8eec-0d863063ff80" providerId="ADAL" clId="{5D384D67-292F-42BA-8B1F-9EAAEF165464}" dt="2024-06-11T13:21:17.856" v="26" actId="478"/>
          <ac:graphicFrameMkLst>
            <pc:docMk/>
            <pc:sldMk cId="285721708" sldId="273"/>
            <ac:graphicFrameMk id="3" creationId="{451EC9F9-401D-6C99-80FB-B683788E16F4}"/>
          </ac:graphicFrameMkLst>
        </pc:graphicFrameChg>
        <pc:graphicFrameChg chg="add mod modGraphic">
          <ac:chgData name="Gunning Joe: H&amp;F" userId="f56a7398-f86a-4f33-8eec-0d863063ff80" providerId="ADAL" clId="{5D384D67-292F-42BA-8B1F-9EAAEF165464}" dt="2024-06-11T13:21:45.218" v="39" actId="207"/>
          <ac:graphicFrameMkLst>
            <pc:docMk/>
            <pc:sldMk cId="285721708" sldId="273"/>
            <ac:graphicFrameMk id="4" creationId="{8FB80F0A-C7FB-267F-E526-4227C6E5386B}"/>
          </ac:graphicFrameMkLst>
        </pc:graphicFrameChg>
      </pc:sldChg>
      <pc:sldChg chg="addSp delSp modSp mod">
        <pc:chgData name="Gunning Joe: H&amp;F" userId="f56a7398-f86a-4f33-8eec-0d863063ff80" providerId="ADAL" clId="{5D384D67-292F-42BA-8B1F-9EAAEF165464}" dt="2024-06-11T13:23:41.268" v="85" actId="207"/>
        <pc:sldMkLst>
          <pc:docMk/>
          <pc:sldMk cId="3277454002" sldId="274"/>
        </pc:sldMkLst>
        <pc:graphicFrameChg chg="del">
          <ac:chgData name="Gunning Joe: H&amp;F" userId="f56a7398-f86a-4f33-8eec-0d863063ff80" providerId="ADAL" clId="{5D384D67-292F-42BA-8B1F-9EAAEF165464}" dt="2024-06-11T13:23:01.228" v="59" actId="478"/>
          <ac:graphicFrameMkLst>
            <pc:docMk/>
            <pc:sldMk cId="3277454002" sldId="274"/>
            <ac:graphicFrameMk id="2" creationId="{162AF5E2-1326-92A0-48AE-55639A84E5D5}"/>
          </ac:graphicFrameMkLst>
        </pc:graphicFrameChg>
        <pc:graphicFrameChg chg="add del mod">
          <ac:chgData name="Gunning Joe: H&amp;F" userId="f56a7398-f86a-4f33-8eec-0d863063ff80" providerId="ADAL" clId="{5D384D67-292F-42BA-8B1F-9EAAEF165464}" dt="2024-06-11T13:23:07.860" v="61" actId="478"/>
          <ac:graphicFrameMkLst>
            <pc:docMk/>
            <pc:sldMk cId="3277454002" sldId="274"/>
            <ac:graphicFrameMk id="4" creationId="{3061F39A-623A-E026-3AE8-A8D044F0508F}"/>
          </ac:graphicFrameMkLst>
        </pc:graphicFrameChg>
        <pc:graphicFrameChg chg="add mod modGraphic">
          <ac:chgData name="Gunning Joe: H&amp;F" userId="f56a7398-f86a-4f33-8eec-0d863063ff80" providerId="ADAL" clId="{5D384D67-292F-42BA-8B1F-9EAAEF165464}" dt="2024-06-11T13:23:41.268" v="85" actId="207"/>
          <ac:graphicFrameMkLst>
            <pc:docMk/>
            <pc:sldMk cId="3277454002" sldId="274"/>
            <ac:graphicFrameMk id="5" creationId="{45553C25-E557-031F-86C0-00754CF5A88D}"/>
          </ac:graphicFrameMkLst>
        </pc:graphicFrameChg>
      </pc:sldChg>
      <pc:sldChg chg="addSp delSp modSp mod">
        <pc:chgData name="Gunning Joe: H&amp;F" userId="f56a7398-f86a-4f33-8eec-0d863063ff80" providerId="ADAL" clId="{5D384D67-292F-42BA-8B1F-9EAAEF165464}" dt="2024-06-11T13:22:23.755" v="51" actId="207"/>
        <pc:sldMkLst>
          <pc:docMk/>
          <pc:sldMk cId="476035087" sldId="275"/>
        </pc:sldMkLst>
        <pc:graphicFrameChg chg="del modGraphic">
          <ac:chgData name="Gunning Joe: H&amp;F" userId="f56a7398-f86a-4f33-8eec-0d863063ff80" providerId="ADAL" clId="{5D384D67-292F-42BA-8B1F-9EAAEF165464}" dt="2024-06-11T13:21:56.876" v="41" actId="478"/>
          <ac:graphicFrameMkLst>
            <pc:docMk/>
            <pc:sldMk cId="476035087" sldId="275"/>
            <ac:graphicFrameMk id="2" creationId="{73EF418A-06E1-F564-B7ED-E59294789AF4}"/>
          </ac:graphicFrameMkLst>
        </pc:graphicFrameChg>
        <pc:graphicFrameChg chg="add mod modGraphic">
          <ac:chgData name="Gunning Joe: H&amp;F" userId="f56a7398-f86a-4f33-8eec-0d863063ff80" providerId="ADAL" clId="{5D384D67-292F-42BA-8B1F-9EAAEF165464}" dt="2024-06-11T13:22:23.755" v="51" actId="207"/>
          <ac:graphicFrameMkLst>
            <pc:docMk/>
            <pc:sldMk cId="476035087" sldId="275"/>
            <ac:graphicFrameMk id="4" creationId="{903D55EC-CD09-4996-8A3F-C5E743DF6B50}"/>
          </ac:graphicFrameMkLst>
        </pc:graphicFrameChg>
      </pc:sldChg>
      <pc:sldChg chg="addSp delSp modSp mod">
        <pc:chgData name="Gunning Joe: H&amp;F" userId="f56a7398-f86a-4f33-8eec-0d863063ff80" providerId="ADAL" clId="{5D384D67-292F-42BA-8B1F-9EAAEF165464}" dt="2024-06-11T13:22:49.368" v="58" actId="242"/>
        <pc:sldMkLst>
          <pc:docMk/>
          <pc:sldMk cId="4053819607" sldId="276"/>
        </pc:sldMkLst>
        <pc:graphicFrameChg chg="del">
          <ac:chgData name="Gunning Joe: H&amp;F" userId="f56a7398-f86a-4f33-8eec-0d863063ff80" providerId="ADAL" clId="{5D384D67-292F-42BA-8B1F-9EAAEF165464}" dt="2024-06-11T13:22:33.418" v="52" actId="478"/>
          <ac:graphicFrameMkLst>
            <pc:docMk/>
            <pc:sldMk cId="4053819607" sldId="276"/>
            <ac:graphicFrameMk id="2" creationId="{2F394D32-C801-DF64-3C15-25BD0081FDD0}"/>
          </ac:graphicFrameMkLst>
        </pc:graphicFrameChg>
        <pc:graphicFrameChg chg="add mod modGraphic">
          <ac:chgData name="Gunning Joe: H&amp;F" userId="f56a7398-f86a-4f33-8eec-0d863063ff80" providerId="ADAL" clId="{5D384D67-292F-42BA-8B1F-9EAAEF165464}" dt="2024-06-11T13:22:49.368" v="58" actId="242"/>
          <ac:graphicFrameMkLst>
            <pc:docMk/>
            <pc:sldMk cId="4053819607" sldId="276"/>
            <ac:graphicFrameMk id="4" creationId="{197299FD-A8F0-756C-5B8E-33A1A080411D}"/>
          </ac:graphicFrameMkLst>
        </pc:graphicFrameChg>
      </pc:sldChg>
    </pc:docChg>
  </pc:docChgLst>
  <pc:docChgLst>
    <pc:chgData name="Gunning Joe: H&amp;F" userId="f56a7398-f86a-4f33-8eec-0d863063ff80" providerId="ADAL" clId="{40527E49-86CB-48F8-BAC0-A879BAFE5D1F}"/>
    <pc:docChg chg="undo custSel addSld modSld">
      <pc:chgData name="Gunning Joe: H&amp;F" userId="f56a7398-f86a-4f33-8eec-0d863063ff80" providerId="ADAL" clId="{40527E49-86CB-48F8-BAC0-A879BAFE5D1F}" dt="2024-06-18T06:56:37.925" v="157"/>
      <pc:docMkLst>
        <pc:docMk/>
      </pc:docMkLst>
      <pc:sldChg chg="modSp mod">
        <pc:chgData name="Gunning Joe: H&amp;F" userId="f56a7398-f86a-4f33-8eec-0d863063ff80" providerId="ADAL" clId="{40527E49-86CB-48F8-BAC0-A879BAFE5D1F}" dt="2024-06-11T14:15:29.979" v="147" actId="20577"/>
        <pc:sldMkLst>
          <pc:docMk/>
          <pc:sldMk cId="3290539977" sldId="256"/>
        </pc:sldMkLst>
        <pc:spChg chg="mod">
          <ac:chgData name="Gunning Joe: H&amp;F" userId="f56a7398-f86a-4f33-8eec-0d863063ff80" providerId="ADAL" clId="{40527E49-86CB-48F8-BAC0-A879BAFE5D1F}" dt="2024-06-11T14:15:29.979" v="147" actId="20577"/>
          <ac:spMkLst>
            <pc:docMk/>
            <pc:sldMk cId="3290539977" sldId="256"/>
            <ac:spMk id="4" creationId="{BD09981B-6BEC-32D3-15AB-345B4E33DEBF}"/>
          </ac:spMkLst>
        </pc:spChg>
      </pc:sldChg>
      <pc:sldChg chg="modSp mod">
        <pc:chgData name="Gunning Joe: H&amp;F" userId="f56a7398-f86a-4f33-8eec-0d863063ff80" providerId="ADAL" clId="{40527E49-86CB-48F8-BAC0-A879BAFE5D1F}" dt="2024-06-11T14:14:17.191" v="77" actId="14100"/>
        <pc:sldMkLst>
          <pc:docMk/>
          <pc:sldMk cId="987548643" sldId="270"/>
        </pc:sldMkLst>
        <pc:spChg chg="mod">
          <ac:chgData name="Gunning Joe: H&amp;F" userId="f56a7398-f86a-4f33-8eec-0d863063ff80" providerId="ADAL" clId="{40527E49-86CB-48F8-BAC0-A879BAFE5D1F}" dt="2024-06-11T14:14:17.191" v="77" actId="14100"/>
          <ac:spMkLst>
            <pc:docMk/>
            <pc:sldMk cId="987548643" sldId="270"/>
            <ac:spMk id="3" creationId="{92B559CB-A791-27FE-A8BC-FFE919D8774C}"/>
          </ac:spMkLst>
        </pc:spChg>
      </pc:sldChg>
      <pc:sldChg chg="modSp mod">
        <pc:chgData name="Gunning Joe: H&amp;F" userId="f56a7398-f86a-4f33-8eec-0d863063ff80" providerId="ADAL" clId="{40527E49-86CB-48F8-BAC0-A879BAFE5D1F}" dt="2024-06-11T14:15:51.361" v="149" actId="1076"/>
        <pc:sldMkLst>
          <pc:docMk/>
          <pc:sldMk cId="621045992" sldId="271"/>
        </pc:sldMkLst>
        <pc:spChg chg="mod">
          <ac:chgData name="Gunning Joe: H&amp;F" userId="f56a7398-f86a-4f33-8eec-0d863063ff80" providerId="ADAL" clId="{40527E49-86CB-48F8-BAC0-A879BAFE5D1F}" dt="2024-06-11T14:15:51.361" v="149" actId="1076"/>
          <ac:spMkLst>
            <pc:docMk/>
            <pc:sldMk cId="621045992" sldId="271"/>
            <ac:spMk id="3" creationId="{B2430A1B-858D-49EC-982F-FBE8E717EDC6}"/>
          </ac:spMkLst>
        </pc:spChg>
      </pc:sldChg>
      <pc:sldChg chg="addSp delSp modSp mod">
        <pc:chgData name="Gunning Joe: H&amp;F" userId="f56a7398-f86a-4f33-8eec-0d863063ff80" providerId="ADAL" clId="{40527E49-86CB-48F8-BAC0-A879BAFE5D1F}" dt="2024-06-11T14:16:58.787" v="154" actId="1076"/>
        <pc:sldMkLst>
          <pc:docMk/>
          <pc:sldMk cId="285721708" sldId="273"/>
        </pc:sldMkLst>
        <pc:spChg chg="mod">
          <ac:chgData name="Gunning Joe: H&amp;F" userId="f56a7398-f86a-4f33-8eec-0d863063ff80" providerId="ADAL" clId="{40527E49-86CB-48F8-BAC0-A879BAFE5D1F}" dt="2024-06-11T14:08:59.766" v="4" actId="20577"/>
          <ac:spMkLst>
            <pc:docMk/>
            <pc:sldMk cId="285721708" sldId="273"/>
            <ac:spMk id="2" creationId="{202D21FC-BDF6-9DC0-2986-A60D8EC3956A}"/>
          </ac:spMkLst>
        </pc:spChg>
        <pc:graphicFrameChg chg="add mod modGraphic">
          <ac:chgData name="Gunning Joe: H&amp;F" userId="f56a7398-f86a-4f33-8eec-0d863063ff80" providerId="ADAL" clId="{40527E49-86CB-48F8-BAC0-A879BAFE5D1F}" dt="2024-06-11T14:16:58.787" v="154" actId="1076"/>
          <ac:graphicFrameMkLst>
            <pc:docMk/>
            <pc:sldMk cId="285721708" sldId="273"/>
            <ac:graphicFrameMk id="3" creationId="{AE34AD5B-7995-6475-C637-63690CF31547}"/>
          </ac:graphicFrameMkLst>
        </pc:graphicFrameChg>
        <pc:graphicFrameChg chg="del">
          <ac:chgData name="Gunning Joe: H&amp;F" userId="f56a7398-f86a-4f33-8eec-0d863063ff80" providerId="ADAL" clId="{40527E49-86CB-48F8-BAC0-A879BAFE5D1F}" dt="2024-06-11T14:09:51.875" v="5" actId="478"/>
          <ac:graphicFrameMkLst>
            <pc:docMk/>
            <pc:sldMk cId="285721708" sldId="273"/>
            <ac:graphicFrameMk id="4" creationId="{8FB80F0A-C7FB-267F-E526-4227C6E5386B}"/>
          </ac:graphicFrameMkLst>
        </pc:graphicFrameChg>
      </pc:sldChg>
      <pc:sldChg chg="addSp delSp modSp mod">
        <pc:chgData name="Gunning Joe: H&amp;F" userId="f56a7398-f86a-4f33-8eec-0d863063ff80" providerId="ADAL" clId="{40527E49-86CB-48F8-BAC0-A879BAFE5D1F}" dt="2024-06-11T14:13:15.562" v="66" actId="207"/>
        <pc:sldMkLst>
          <pc:docMk/>
          <pc:sldMk cId="3277454002" sldId="274"/>
        </pc:sldMkLst>
        <pc:graphicFrameChg chg="add mod modGraphic">
          <ac:chgData name="Gunning Joe: H&amp;F" userId="f56a7398-f86a-4f33-8eec-0d863063ff80" providerId="ADAL" clId="{40527E49-86CB-48F8-BAC0-A879BAFE5D1F}" dt="2024-06-11T14:13:15.562" v="66" actId="207"/>
          <ac:graphicFrameMkLst>
            <pc:docMk/>
            <pc:sldMk cId="3277454002" sldId="274"/>
            <ac:graphicFrameMk id="2" creationId="{4A255C56-7B1B-72C1-2444-D22BE5E140A5}"/>
          </ac:graphicFrameMkLst>
        </pc:graphicFrameChg>
        <pc:graphicFrameChg chg="del">
          <ac:chgData name="Gunning Joe: H&amp;F" userId="f56a7398-f86a-4f33-8eec-0d863063ff80" providerId="ADAL" clId="{40527E49-86CB-48F8-BAC0-A879BAFE5D1F}" dt="2024-06-11T14:12:45.766" v="50" actId="478"/>
          <ac:graphicFrameMkLst>
            <pc:docMk/>
            <pc:sldMk cId="3277454002" sldId="274"/>
            <ac:graphicFrameMk id="5" creationId="{45553C25-E557-031F-86C0-00754CF5A88D}"/>
          </ac:graphicFrameMkLst>
        </pc:graphicFrameChg>
      </pc:sldChg>
      <pc:sldChg chg="addSp delSp modSp mod">
        <pc:chgData name="Gunning Joe: H&amp;F" userId="f56a7398-f86a-4f33-8eec-0d863063ff80" providerId="ADAL" clId="{40527E49-86CB-48F8-BAC0-A879BAFE5D1F}" dt="2024-06-11T14:16:50.473" v="152" actId="14100"/>
        <pc:sldMkLst>
          <pc:docMk/>
          <pc:sldMk cId="476035087" sldId="275"/>
        </pc:sldMkLst>
        <pc:spChg chg="mod">
          <ac:chgData name="Gunning Joe: H&amp;F" userId="f56a7398-f86a-4f33-8eec-0d863063ff80" providerId="ADAL" clId="{40527E49-86CB-48F8-BAC0-A879BAFE5D1F}" dt="2024-06-11T14:11:57.089" v="39" actId="6549"/>
          <ac:spMkLst>
            <pc:docMk/>
            <pc:sldMk cId="476035087" sldId="275"/>
            <ac:spMk id="3" creationId="{B014F312-7F0B-6A92-E6A0-30D241DB483B}"/>
          </ac:spMkLst>
        </pc:spChg>
        <pc:graphicFrameChg chg="add mod modGraphic">
          <ac:chgData name="Gunning Joe: H&amp;F" userId="f56a7398-f86a-4f33-8eec-0d863063ff80" providerId="ADAL" clId="{40527E49-86CB-48F8-BAC0-A879BAFE5D1F}" dt="2024-06-11T14:16:50.473" v="152" actId="14100"/>
          <ac:graphicFrameMkLst>
            <pc:docMk/>
            <pc:sldMk cId="476035087" sldId="275"/>
            <ac:graphicFrameMk id="2" creationId="{1A0A092E-E732-DA8C-A669-9E74DDA34513}"/>
          </ac:graphicFrameMkLst>
        </pc:graphicFrameChg>
        <pc:graphicFrameChg chg="del">
          <ac:chgData name="Gunning Joe: H&amp;F" userId="f56a7398-f86a-4f33-8eec-0d863063ff80" providerId="ADAL" clId="{40527E49-86CB-48F8-BAC0-A879BAFE5D1F}" dt="2024-06-11T14:11:35.282" v="32" actId="478"/>
          <ac:graphicFrameMkLst>
            <pc:docMk/>
            <pc:sldMk cId="476035087" sldId="275"/>
            <ac:graphicFrameMk id="4" creationId="{903D55EC-CD09-4996-8A3F-C5E743DF6B50}"/>
          </ac:graphicFrameMkLst>
        </pc:graphicFrameChg>
      </pc:sldChg>
      <pc:sldChg chg="addSp delSp modSp mod">
        <pc:chgData name="Gunning Joe: H&amp;F" userId="f56a7398-f86a-4f33-8eec-0d863063ff80" providerId="ADAL" clId="{40527E49-86CB-48F8-BAC0-A879BAFE5D1F}" dt="2024-06-11T14:12:34.757" v="49" actId="207"/>
        <pc:sldMkLst>
          <pc:docMk/>
          <pc:sldMk cId="4053819607" sldId="276"/>
        </pc:sldMkLst>
        <pc:graphicFrameChg chg="add mod modGraphic">
          <ac:chgData name="Gunning Joe: H&amp;F" userId="f56a7398-f86a-4f33-8eec-0d863063ff80" providerId="ADAL" clId="{40527E49-86CB-48F8-BAC0-A879BAFE5D1F}" dt="2024-06-11T14:12:34.757" v="49" actId="207"/>
          <ac:graphicFrameMkLst>
            <pc:docMk/>
            <pc:sldMk cId="4053819607" sldId="276"/>
            <ac:graphicFrameMk id="2" creationId="{0D483410-4E06-6FE7-6133-79E1AC23DDD5}"/>
          </ac:graphicFrameMkLst>
        </pc:graphicFrameChg>
        <pc:graphicFrameChg chg="del">
          <ac:chgData name="Gunning Joe: H&amp;F" userId="f56a7398-f86a-4f33-8eec-0d863063ff80" providerId="ADAL" clId="{40527E49-86CB-48F8-BAC0-A879BAFE5D1F}" dt="2024-06-11T14:12:15.257" v="41" actId="478"/>
          <ac:graphicFrameMkLst>
            <pc:docMk/>
            <pc:sldMk cId="4053819607" sldId="276"/>
            <ac:graphicFrameMk id="4" creationId="{197299FD-A8F0-756C-5B8E-33A1A080411D}"/>
          </ac:graphicFrameMkLst>
        </pc:graphicFrameChg>
      </pc:sldChg>
      <pc:sldChg chg="addSp delSp modSp new mod">
        <pc:chgData name="Gunning Joe: H&amp;F" userId="f56a7398-f86a-4f33-8eec-0d863063ff80" providerId="ADAL" clId="{40527E49-86CB-48F8-BAC0-A879BAFE5D1F}" dt="2024-06-18T06:56:37.925" v="157"/>
        <pc:sldMkLst>
          <pc:docMk/>
          <pc:sldMk cId="1154797199" sldId="277"/>
        </pc:sldMkLst>
        <pc:spChg chg="del">
          <ac:chgData name="Gunning Joe: H&amp;F" userId="f56a7398-f86a-4f33-8eec-0d863063ff80" providerId="ADAL" clId="{40527E49-86CB-48F8-BAC0-A879BAFE5D1F}" dt="2024-06-18T06:56:37.478" v="156" actId="478"/>
          <ac:spMkLst>
            <pc:docMk/>
            <pc:sldMk cId="1154797199" sldId="277"/>
            <ac:spMk id="2" creationId="{34B8A2EA-544F-DEEF-DC64-F64C2749FEDE}"/>
          </ac:spMkLst>
        </pc:spChg>
        <pc:spChg chg="del">
          <ac:chgData name="Gunning Joe: H&amp;F" userId="f56a7398-f86a-4f33-8eec-0d863063ff80" providerId="ADAL" clId="{40527E49-86CB-48F8-BAC0-A879BAFE5D1F}" dt="2024-06-18T06:56:37.478" v="156" actId="478"/>
          <ac:spMkLst>
            <pc:docMk/>
            <pc:sldMk cId="1154797199" sldId="277"/>
            <ac:spMk id="3" creationId="{DB6B010A-507A-765F-24B2-98CC41D884C8}"/>
          </ac:spMkLst>
        </pc:spChg>
        <pc:spChg chg="add mod">
          <ac:chgData name="Gunning Joe: H&amp;F" userId="f56a7398-f86a-4f33-8eec-0d863063ff80" providerId="ADAL" clId="{40527E49-86CB-48F8-BAC0-A879BAFE5D1F}" dt="2024-06-18T06:56:37.925" v="157"/>
          <ac:spMkLst>
            <pc:docMk/>
            <pc:sldMk cId="1154797199" sldId="277"/>
            <ac:spMk id="4" creationId="{EE0DDA1A-0F4F-9D88-B360-3BE68B9BD63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0647-D969-0261-ADCB-454135A24B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76717-C023-FC8C-846A-B6C91FCDC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5EAB33-AEE4-194A-BBBF-D461791D817B}"/>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66ED92C-1782-543D-3299-0C11E12D3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D90AD-3E7E-3EB6-7172-0A64A4950465}"/>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81104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A9A2-38A3-9A0F-599E-8E2C91B76F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F61B83-0C30-9FAB-CC31-5812D6AEA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229385-4443-FDB4-3CAC-829F891E2083}"/>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3D9561E-406C-3247-853E-779C30FD0C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D8BAD1-EA87-57A8-F443-2FC2E28E47D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09871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98B29-C640-C699-34F2-7FA6B61105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EC3803-764A-A428-232E-74A4495DF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E46B0D-F985-2977-8C78-7E03CE600D3E}"/>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F520D60A-BFB8-D09E-886C-15A6EE74C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BA8447-FAB2-3217-478E-19E24E40D952}"/>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114885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F041-A6C3-3FD1-A3E0-EB4142F420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30AF04-76C0-E523-0295-D4053BDA4E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23E9DC-2E11-EBAF-F106-CBC99D3200F1}"/>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3F1946C1-A512-50F9-B67D-715B3A8573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0928ED-AD7B-5BDB-EB99-7242A725AD74}"/>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37477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26BE8-C27A-961E-FD0E-21B12FFC0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C69274-3C66-DB96-643A-5BEB4D9634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6B9A49-3DD9-7D17-880F-8F225CC37FDE}"/>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C11FBD7F-4975-1D2F-07DF-4448419E22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1A4F1D-B357-ACA3-A4D0-5A324ABCDD92}"/>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73250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47E1-FE48-F463-CBC5-B41F0ED46C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FED806-3CA8-8969-20AF-F531EA960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EBD00B-9E65-E8F2-0622-147A065B2B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D67181-DE86-3E2F-9E45-F8FFE144A375}"/>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1B99216E-DC5F-B099-29FF-C9B66D4D6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976DEA-BBDB-D27E-02B1-BF02814FF97A}"/>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11225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3223-838D-C276-BBDE-96566EA30E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7258C5-1B0B-EEA9-8017-3972D80D12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31041A-8A5F-861C-350C-85355D66C9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07DD05-93A2-5349-B088-C40381745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317C9E-EF31-C87B-3E9C-0DADBA669B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ABF8C2-EF1D-5EAB-84A4-C51DB053FE9D}"/>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8" name="Footer Placeholder 7">
            <a:extLst>
              <a:ext uri="{FF2B5EF4-FFF2-40B4-BE49-F238E27FC236}">
                <a16:creationId xmlns:a16="http://schemas.microsoft.com/office/drawing/2014/main" id="{B9A8C22B-1B11-7A8D-218C-8AFA6C8FA1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1EC819-1ABC-760A-A0CF-7B3221CBFA4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7814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5373-FBAE-FD5C-5A24-7F08C0F31B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1879AC-9146-060A-EB67-983C67A1E492}"/>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4" name="Footer Placeholder 3">
            <a:extLst>
              <a:ext uri="{FF2B5EF4-FFF2-40B4-BE49-F238E27FC236}">
                <a16:creationId xmlns:a16="http://schemas.microsoft.com/office/drawing/2014/main" id="{CF9B4489-EE2B-B02E-229A-3640586DE0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C5EE919-D3D7-327E-6273-74C8CD4ED8AF}"/>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1055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B2810-3460-2337-DC65-A20F8FCF2C2C}"/>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3" name="Footer Placeholder 2">
            <a:extLst>
              <a:ext uri="{FF2B5EF4-FFF2-40B4-BE49-F238E27FC236}">
                <a16:creationId xmlns:a16="http://schemas.microsoft.com/office/drawing/2014/main" id="{6E437DDD-16C9-CC34-870E-0DADB8E6A8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D0651C-D336-D199-D278-0C9963651AC3}"/>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402176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4257-CA85-D7E4-84F7-F0A00A7DE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805BC-C32F-8B2E-4D63-0213B112A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CFF9C6-0CD0-B62C-254C-6E8FEDE51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CC06FB-A68E-0D72-6365-99918433F997}"/>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3A1AB44F-5938-D4A6-F6D3-656DE13190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624CAE-6DB3-B6D6-D41A-F8A6B8F1AC90}"/>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424685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3E2C-D408-7C2D-8A7D-87964DCC00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3DADCB-0457-6F03-3B14-D37650A2C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E7E8DD-48CF-9997-023E-06ADE01B1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AC28DB-1FF9-3FFE-4D16-3489C95E86B1}"/>
              </a:ext>
            </a:extLst>
          </p:cNvPr>
          <p:cNvSpPr>
            <a:spLocks noGrp="1"/>
          </p:cNvSpPr>
          <p:nvPr>
            <p:ph type="dt" sz="half" idx="10"/>
          </p:nvPr>
        </p:nvSpPr>
        <p:spPr/>
        <p:txBody>
          <a:bodyPr/>
          <a:lstStyle/>
          <a:p>
            <a:fld id="{A90604A1-18FF-4FDE-8F86-0751091FA97F}" type="datetimeFigureOut">
              <a:rPr lang="en-GB" smtClean="0"/>
              <a:t>18/06/2024</a:t>
            </a:fld>
            <a:endParaRPr lang="en-GB"/>
          </a:p>
        </p:txBody>
      </p:sp>
      <p:sp>
        <p:nvSpPr>
          <p:cNvPr id="6" name="Footer Placeholder 5">
            <a:extLst>
              <a:ext uri="{FF2B5EF4-FFF2-40B4-BE49-F238E27FC236}">
                <a16:creationId xmlns:a16="http://schemas.microsoft.com/office/drawing/2014/main" id="{2739114F-2A8D-4AA4-F3B3-B490E22FE9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01A590-8266-0056-E849-7DE873CBDF8B}"/>
              </a:ext>
            </a:extLst>
          </p:cNvPr>
          <p:cNvSpPr>
            <a:spLocks noGrp="1"/>
          </p:cNvSpPr>
          <p:nvPr>
            <p:ph type="sldNum" sz="quarter" idx="12"/>
          </p:nvPr>
        </p:nvSpPr>
        <p:spPr/>
        <p:txBody>
          <a:bodyPr/>
          <a:lstStyle/>
          <a:p>
            <a:fld id="{AF66AC43-F1F0-4F7E-8825-45C3F94FA42E}" type="slidenum">
              <a:rPr lang="en-GB" smtClean="0"/>
              <a:t>‹#›</a:t>
            </a:fld>
            <a:endParaRPr lang="en-GB"/>
          </a:p>
        </p:txBody>
      </p:sp>
    </p:spTree>
    <p:extLst>
      <p:ext uri="{BB962C8B-B14F-4D97-AF65-F5344CB8AC3E}">
        <p14:creationId xmlns:p14="http://schemas.microsoft.com/office/powerpoint/2010/main" val="260359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E6B90-9CC2-4FBC-390B-C97F7DC28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AFA05C-F78C-0BF6-0542-3429D12AE1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65DB7-C6E0-84FD-E960-794D326B69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0604A1-18FF-4FDE-8F86-0751091FA97F}" type="datetimeFigureOut">
              <a:rPr lang="en-GB" smtClean="0"/>
              <a:t>18/06/2024</a:t>
            </a:fld>
            <a:endParaRPr lang="en-GB"/>
          </a:p>
        </p:txBody>
      </p:sp>
      <p:sp>
        <p:nvSpPr>
          <p:cNvPr id="5" name="Footer Placeholder 4">
            <a:extLst>
              <a:ext uri="{FF2B5EF4-FFF2-40B4-BE49-F238E27FC236}">
                <a16:creationId xmlns:a16="http://schemas.microsoft.com/office/drawing/2014/main" id="{6AFB1A43-04B7-DB7B-9486-A49809C77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FC56AED-F17E-53AE-8436-93CE0C628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66AC43-F1F0-4F7E-8825-45C3F94FA42E}" type="slidenum">
              <a:rPr lang="en-GB" smtClean="0"/>
              <a:t>‹#›</a:t>
            </a:fld>
            <a:endParaRPr lang="en-GB"/>
          </a:p>
        </p:txBody>
      </p:sp>
    </p:spTree>
    <p:extLst>
      <p:ext uri="{BB962C8B-B14F-4D97-AF65-F5344CB8AC3E}">
        <p14:creationId xmlns:p14="http://schemas.microsoft.com/office/powerpoint/2010/main" val="385720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bhf.gov.uk/sites/default/files/2023-09/H%26F%20Ordinarily%20Available%20Provision.pdf" TargetMode="External"/><Relationship Id="rId1" Type="http://schemas.openxmlformats.org/officeDocument/2006/relationships/slideLayout" Target="../slideLayouts/slideLayout1.xml"/><Relationship Id="rId4" Type="http://schemas.openxmlformats.org/officeDocument/2006/relationships/image" Target="../media/image2.jfif"/></Relationships>
</file>

<file path=ppt/slides/_rels/slide2.xml.rels><?xml version="1.0" encoding="UTF-8" standalone="yes"?>
<Relationships xmlns="http://schemas.openxmlformats.org/package/2006/relationships"><Relationship Id="rId2" Type="http://schemas.openxmlformats.org/officeDocument/2006/relationships/hyperlink" Target="https://www.lbhf.gov.uk/sites/default/files/2023-09/H%26F%20Ordinarily%20Available%20Provision.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publications/senior-mental-health-lead-training-grant-funding/senior-mental-health-lead-training-grant-application-guidance" TargetMode="External"/><Relationship Id="rId2" Type="http://schemas.openxmlformats.org/officeDocument/2006/relationships/hyperlink" Target="https://lbhflearningpartnership.com/curriculum_hub/emotionally-based-school-avoidance-guidance-and-resources-for-school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09981B-6BEC-32D3-15AB-345B4E33DEBF}"/>
              </a:ext>
            </a:extLst>
          </p:cNvPr>
          <p:cNvSpPr>
            <a:spLocks noGrp="1"/>
          </p:cNvSpPr>
          <p:nvPr>
            <p:ph type="ctrTitle"/>
          </p:nvPr>
        </p:nvSpPr>
        <p:spPr>
          <a:xfrm>
            <a:off x="0" y="1026417"/>
            <a:ext cx="9932904" cy="1684017"/>
          </a:xfrm>
        </p:spPr>
        <p:txBody>
          <a:bodyPr anchor="t">
            <a:noAutofit/>
          </a:bodyPr>
          <a:lstStyle/>
          <a:p>
            <a:pPr algn="l"/>
            <a:r>
              <a:rPr lang="en-GB" sz="4000" dirty="0">
                <a:latin typeface="Arial" panose="020B0604020202020204" pitchFamily="34" charset="0"/>
                <a:cs typeface="Arial" panose="020B0604020202020204" pitchFamily="34" charset="0"/>
              </a:rPr>
              <a:t>Hammersmith &amp; Fulham</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Ordinarily Available Provision Checklist</a:t>
            </a:r>
            <a:br>
              <a:rPr lang="en-GB" sz="40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Social Emotional and Mental Health</a:t>
            </a:r>
          </a:p>
        </p:txBody>
      </p:sp>
      <p:sp>
        <p:nvSpPr>
          <p:cNvPr id="6" name="TextBox 5">
            <a:extLst>
              <a:ext uri="{FF2B5EF4-FFF2-40B4-BE49-F238E27FC236}">
                <a16:creationId xmlns:a16="http://schemas.microsoft.com/office/drawing/2014/main" id="{55F7F80A-D45F-36AC-E168-CBC1F698CC73}"/>
              </a:ext>
            </a:extLst>
          </p:cNvPr>
          <p:cNvSpPr txBox="1"/>
          <p:nvPr/>
        </p:nvSpPr>
        <p:spPr>
          <a:xfrm>
            <a:off x="173831" y="3095520"/>
            <a:ext cx="7817644"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This checklist should be used alongside the </a:t>
            </a:r>
            <a:r>
              <a:rPr lang="en-GB" dirty="0">
                <a:latin typeface="Arial" panose="020B0604020202020204" pitchFamily="34" charset="0"/>
                <a:cs typeface="Arial" panose="020B0604020202020204" pitchFamily="34" charset="0"/>
                <a:hlinkClick r:id="rId2"/>
              </a:rPr>
              <a:t>H&amp;F Ordinarily Available Provision </a:t>
            </a:r>
            <a:r>
              <a:rPr lang="en-GB" dirty="0">
                <a:latin typeface="Arial" panose="020B0604020202020204" pitchFamily="34" charset="0"/>
                <a:cs typeface="Arial" panose="020B0604020202020204" pitchFamily="34" charset="0"/>
              </a:rPr>
              <a:t>document.</a:t>
            </a:r>
          </a:p>
        </p:txBody>
      </p:sp>
      <p:sp>
        <p:nvSpPr>
          <p:cNvPr id="7" name="TextBox 6">
            <a:extLst>
              <a:ext uri="{FF2B5EF4-FFF2-40B4-BE49-F238E27FC236}">
                <a16:creationId xmlns:a16="http://schemas.microsoft.com/office/drawing/2014/main" id="{06E99EA9-6932-51E2-6BD2-EFC3E4DCF3F7}"/>
              </a:ext>
            </a:extLst>
          </p:cNvPr>
          <p:cNvSpPr txBox="1"/>
          <p:nvPr/>
        </p:nvSpPr>
        <p:spPr>
          <a:xfrm>
            <a:off x="173831" y="4543544"/>
            <a:ext cx="11646694" cy="1200329"/>
          </a:xfrm>
          <a:prstGeom prst="rect">
            <a:avLst/>
          </a:prstGeom>
          <a:solidFill>
            <a:schemeClr val="accent4">
              <a:lumMod val="20000"/>
              <a:lumOff val="80000"/>
            </a:schemeClr>
          </a:solidFill>
        </p:spPr>
        <p:txBody>
          <a:bodyPr wrap="square">
            <a:spAutoFit/>
          </a:bodyPr>
          <a:lstStyle/>
          <a:p>
            <a:r>
              <a:rPr lang="en-GB" sz="1800" i="1" dirty="0">
                <a:effectLst/>
                <a:latin typeface="Aptos" panose="020B0004020202020204" pitchFamily="34" charset="0"/>
                <a:ea typeface="Aptos" panose="020B0004020202020204" pitchFamily="34" charset="0"/>
                <a:cs typeface="Aptos" panose="020B0004020202020204" pitchFamily="34" charset="0"/>
              </a:rPr>
              <a:t>Many children and young people may have needs across more than one category and certain conditions may not fall neatly into one area of need. It is important to note that a child or young person with a particular difficulty is unlikely to need all of the provision listed in that area; rather that this document should be used as a guide for those working with the child or young person when considering the provision that could be put in place to best suit their individual needs</a:t>
            </a:r>
          </a:p>
        </p:txBody>
      </p:sp>
      <p:pic>
        <p:nvPicPr>
          <p:cNvPr id="8" name="Picture 7">
            <a:extLst>
              <a:ext uri="{FF2B5EF4-FFF2-40B4-BE49-F238E27FC236}">
                <a16:creationId xmlns:a16="http://schemas.microsoft.com/office/drawing/2014/main" id="{1EAB28FA-0A38-38FA-E471-33975648B998}"/>
              </a:ext>
            </a:extLst>
          </p:cNvPr>
          <p:cNvPicPr>
            <a:picLocks noChangeAspect="1"/>
          </p:cNvPicPr>
          <p:nvPr/>
        </p:nvPicPr>
        <p:blipFill rotWithShape="1">
          <a:blip r:embed="rId3"/>
          <a:srcRect l="30500" t="3704" r="30834" b="5629"/>
          <a:stretch/>
        </p:blipFill>
        <p:spPr>
          <a:xfrm>
            <a:off x="9108774" y="736006"/>
            <a:ext cx="2711751" cy="3576706"/>
          </a:xfrm>
          <a:prstGeom prst="rect">
            <a:avLst/>
          </a:prstGeom>
        </p:spPr>
      </p:pic>
      <p:sp>
        <p:nvSpPr>
          <p:cNvPr id="9" name="Rectangle 8">
            <a:extLst>
              <a:ext uri="{FF2B5EF4-FFF2-40B4-BE49-F238E27FC236}">
                <a16:creationId xmlns:a16="http://schemas.microsoft.com/office/drawing/2014/main" id="{D41D29BC-9EB9-05E8-B04B-8F20849794A0}"/>
              </a:ext>
            </a:extLst>
          </p:cNvPr>
          <p:cNvSpPr/>
          <p:nvPr/>
        </p:nvSpPr>
        <p:spPr>
          <a:xfrm>
            <a:off x="3175" y="6400800"/>
            <a:ext cx="12188825"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C464BC4E-4B5C-0282-5179-37444BA48294}"/>
              </a:ext>
            </a:extLst>
          </p:cNvPr>
          <p:cNvSpPr/>
          <p:nvPr/>
        </p:nvSpPr>
        <p:spPr>
          <a:xfrm>
            <a:off x="15" y="6334316"/>
            <a:ext cx="12188825" cy="6400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1" name="Picture 10" descr="A logo for a company&#10;&#10;Description automatically generated">
            <a:extLst>
              <a:ext uri="{FF2B5EF4-FFF2-40B4-BE49-F238E27FC236}">
                <a16:creationId xmlns:a16="http://schemas.microsoft.com/office/drawing/2014/main" id="{91D5F264-E0BF-3728-64C1-12A376246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2776" y="6063339"/>
            <a:ext cx="1416050" cy="794661"/>
          </a:xfrm>
          <a:prstGeom prst="rect">
            <a:avLst/>
          </a:prstGeom>
        </p:spPr>
      </p:pic>
    </p:spTree>
    <p:extLst>
      <p:ext uri="{BB962C8B-B14F-4D97-AF65-F5344CB8AC3E}">
        <p14:creationId xmlns:p14="http://schemas.microsoft.com/office/powerpoint/2010/main" val="329053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DDA1A-0F4F-9D88-B360-3BE68B9BD631}"/>
              </a:ext>
            </a:extLst>
          </p:cNvPr>
          <p:cNvSpPr txBox="1"/>
          <p:nvPr/>
        </p:nvSpPr>
        <p:spPr>
          <a:xfrm>
            <a:off x="228600" y="436832"/>
            <a:ext cx="11734800" cy="6032421"/>
          </a:xfrm>
          <a:prstGeom prst="rect">
            <a:avLst/>
          </a:prstGeom>
          <a:noFill/>
        </p:spPr>
        <p:txBody>
          <a:bodyPr wrap="square">
            <a:spAutoFit/>
          </a:bodyPr>
          <a:lstStyle/>
          <a:p>
            <a:r>
              <a:rPr lang="en-GB" sz="2000" b="1" dirty="0">
                <a:latin typeface="Arial" panose="020B0604020202020204" pitchFamily="34" charset="0"/>
                <a:cs typeface="Arial" panose="020B0604020202020204" pitchFamily="34" charset="0"/>
              </a:rPr>
              <a:t>What does this checklist document do?</a:t>
            </a:r>
          </a:p>
          <a:p>
            <a:r>
              <a:rPr lang="en-GB" dirty="0">
                <a:latin typeface="Arial" panose="020B0604020202020204" pitchFamily="34" charset="0"/>
                <a:cs typeface="Arial" panose="020B0604020202020204" pitchFamily="34" charset="0"/>
              </a:rPr>
              <a:t>This checklist document describes some of the provision for specific areas of need that should be ordinarily available in education settings in Hammersmith &amp; Fulham. It should be used in conjunction with the Council’s </a:t>
            </a:r>
            <a:r>
              <a:rPr lang="en-GB" dirty="0">
                <a:latin typeface="Arial" panose="020B0604020202020204" pitchFamily="34" charset="0"/>
                <a:cs typeface="Arial" panose="020B0604020202020204" pitchFamily="34" charset="0"/>
                <a:hlinkClick r:id="rId2"/>
              </a:rPr>
              <a:t>Ordinarily Available Guidance </a:t>
            </a:r>
            <a:r>
              <a:rPr lang="en-GB" dirty="0">
                <a:latin typeface="Arial" panose="020B0604020202020204" pitchFamily="34" charset="0"/>
                <a:cs typeface="Arial" panose="020B0604020202020204" pitchFamily="34" charset="0"/>
              </a:rPr>
              <a:t>document. </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What is the purpose of the Ordinarily Available Guidance and checklists? </a:t>
            </a:r>
          </a:p>
          <a:p>
            <a:r>
              <a:rPr lang="en-GB" dirty="0">
                <a:latin typeface="Arial" panose="020B0604020202020204" pitchFamily="34" charset="0"/>
                <a:cs typeface="Arial" panose="020B0604020202020204" pitchFamily="34" charset="0"/>
              </a:rPr>
              <a:t>This guidance aims to provide consistency and a common set of expectations about what provision should be made available for children and young people, within the structure of core and delegated funding (notional budgets) in state schools, academies &amp; free schools.</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Who should read this document? </a:t>
            </a:r>
          </a:p>
          <a:p>
            <a:r>
              <a:rPr lang="en-GB" dirty="0">
                <a:latin typeface="Arial" panose="020B0604020202020204" pitchFamily="34" charset="0"/>
                <a:cs typeface="Arial" panose="020B0604020202020204" pitchFamily="34" charset="0"/>
              </a:rPr>
              <a:t>Schools and education settings should read this in the context of their responsibility to operate a graduated response to assessing, planning for, reviewing and providing for pupil and student needs in their settings. The education setting should always consider their graduated response to meeting additional needs and show clear evidence of interventions over time. </a:t>
            </a:r>
          </a:p>
          <a:p>
            <a:endParaRPr lang="en-GB"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How will this document help?</a:t>
            </a:r>
          </a:p>
          <a:p>
            <a:r>
              <a:rPr lang="en-GB" dirty="0">
                <a:latin typeface="Arial" panose="020B0604020202020204" pitchFamily="34" charset="0"/>
                <a:cs typeface="Arial" panose="020B0604020202020204" pitchFamily="34" charset="0"/>
              </a:rPr>
              <a:t>This checklist will help schools and Local Authority officers to be clear about the expectations for provision at Universal and SEN Support. This document will help guide schools and education settings on implementing the graduated approach. This is not an exhaustive list and must be read in the context of the SEND Code of Practice 2015 and the full </a:t>
            </a:r>
            <a:r>
              <a:rPr lang="en-GB" dirty="0">
                <a:latin typeface="Arial" panose="020B0604020202020204" pitchFamily="34" charset="0"/>
                <a:cs typeface="Arial" panose="020B0604020202020204" pitchFamily="34" charset="0"/>
                <a:hlinkClick r:id="rId2"/>
              </a:rPr>
              <a:t>Ordinarily Available Guidance </a:t>
            </a:r>
            <a:r>
              <a:rPr lang="en-GB" dirty="0">
                <a:latin typeface="Arial" panose="020B0604020202020204" pitchFamily="34" charset="0"/>
                <a:cs typeface="Arial" panose="020B0604020202020204" pitchFamily="34" charset="0"/>
              </a:rPr>
              <a:t>document. </a:t>
            </a:r>
          </a:p>
        </p:txBody>
      </p:sp>
    </p:spTree>
    <p:extLst>
      <p:ext uri="{BB962C8B-B14F-4D97-AF65-F5344CB8AC3E}">
        <p14:creationId xmlns:p14="http://schemas.microsoft.com/office/powerpoint/2010/main" val="115479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2D21FC-BDF6-9DC0-2986-A60D8EC3956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Teaching Strategies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AE34AD5B-7995-6475-C637-63690CF31547}"/>
              </a:ext>
            </a:extLst>
          </p:cNvPr>
          <p:cNvGraphicFramePr>
            <a:graphicFrameLocks noGrp="1"/>
          </p:cNvGraphicFramePr>
          <p:nvPr>
            <p:extLst>
              <p:ext uri="{D42A27DB-BD31-4B8C-83A1-F6EECF244321}">
                <p14:modId xmlns:p14="http://schemas.microsoft.com/office/powerpoint/2010/main" val="2963341318"/>
              </p:ext>
            </p:extLst>
          </p:nvPr>
        </p:nvGraphicFramePr>
        <p:xfrm>
          <a:off x="192908" y="851262"/>
          <a:ext cx="11806183" cy="5760720"/>
        </p:xfrm>
        <a:graphic>
          <a:graphicData uri="http://schemas.openxmlformats.org/drawingml/2006/table">
            <a:tbl>
              <a:tblPr firstRow="1" bandRow="1">
                <a:tableStyleId>{5C22544A-7EE6-4342-B048-85BDC9FD1C3A}</a:tableStyleId>
              </a:tblPr>
              <a:tblGrid>
                <a:gridCol w="10322692">
                  <a:extLst>
                    <a:ext uri="{9D8B030D-6E8A-4147-A177-3AD203B41FA5}">
                      <a16:colId xmlns:a16="http://schemas.microsoft.com/office/drawing/2014/main" val="2918109558"/>
                    </a:ext>
                  </a:extLst>
                </a:gridCol>
                <a:gridCol w="1483491">
                  <a:extLst>
                    <a:ext uri="{9D8B030D-6E8A-4147-A177-3AD203B41FA5}">
                      <a16:colId xmlns:a16="http://schemas.microsoft.com/office/drawing/2014/main" val="2629281436"/>
                    </a:ext>
                  </a:extLst>
                </a:gridCol>
              </a:tblGrid>
              <a:tr h="594588">
                <a:tc>
                  <a:txBody>
                    <a:bodyPr/>
                    <a:lstStyle/>
                    <a:p>
                      <a:r>
                        <a:rPr lang="en-GB" dirty="0">
                          <a:latin typeface="Arial" panose="020B0604020202020204" pitchFamily="34" charset="0"/>
                          <a:cs typeface="Arial" panose="020B0604020202020204" pitchFamily="34" charset="0"/>
                        </a:rPr>
                        <a:t>High Quality Teaching Strategies- Universal Offer</a:t>
                      </a:r>
                    </a:p>
                  </a:txBody>
                  <a:tcPr anchor="ctr">
                    <a:solidFill>
                      <a:schemeClr val="accent4"/>
                    </a:solidFill>
                  </a:tcPr>
                </a:tc>
                <a:tc>
                  <a:txBody>
                    <a:bodyPr/>
                    <a:lstStyle/>
                    <a:p>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978828117"/>
                  </a:ext>
                </a:extLst>
              </a:tr>
              <a:tr h="339764">
                <a:tc>
                  <a:txBody>
                    <a:bodyPr/>
                    <a:lstStyle/>
                    <a:p>
                      <a:pPr marL="67945" marR="304800">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Take time to find pupil’s strengths and praise these – ensure that the pupil has opportunities to demonstrate their skills to maintain self-confidence.</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07942103"/>
                  </a:ext>
                </a:extLst>
              </a:tr>
              <a:tr h="339764">
                <a:tc>
                  <a:txBody>
                    <a:bodyPr/>
                    <a:lstStyle/>
                    <a:p>
                      <a:pPr marL="67945" marR="186055">
                        <a:lnSpc>
                          <a:spcPts val="1380"/>
                        </a:lnSpc>
                        <a:spcBef>
                          <a:spcPts val="5"/>
                        </a:spcBef>
                        <a:spcAft>
                          <a:spcPts val="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‘Catch’ the pupil being good and emphasize positives in front of other pupils and staff </a:t>
                      </a:r>
                      <a:r>
                        <a:rPr lang="en-GB" sz="1000" i="1">
                          <a:solidFill>
                            <a:srgbClr val="000000"/>
                          </a:solidFill>
                          <a:effectLst/>
                          <a:latin typeface="Arial" panose="020B0604020202020204" pitchFamily="34" charset="0"/>
                          <a:ea typeface="Arial" panose="020B0604020202020204" pitchFamily="34" charset="0"/>
                          <a:cs typeface="Arial" panose="020B0604020202020204" pitchFamily="34" charset="0"/>
                        </a:rPr>
                        <a:t>(where appropriate)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25107117"/>
                  </a:ext>
                </a:extLst>
              </a:tr>
              <a:tr h="339764">
                <a:tc>
                  <a:txBody>
                    <a:bodyPr/>
                    <a:lstStyle/>
                    <a:p>
                      <a:pPr marL="67945">
                        <a:lnSpc>
                          <a:spcPts val="1270"/>
                        </a:lnSpc>
                      </a:pPr>
                      <a:r>
                        <a:rPr lang="en-GB" sz="1200">
                          <a:effectLst/>
                          <a:latin typeface="Arial" panose="020B0604020202020204" pitchFamily="34" charset="0"/>
                          <a:ea typeface="Arial" panose="020B0604020202020204" pitchFamily="34" charset="0"/>
                          <a:cs typeface="Arial" panose="020B0604020202020204" pitchFamily="34" charset="0"/>
                        </a:rPr>
                        <a:t>Give the pupil a classroom responsibility to raise self-esteem</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72805865"/>
                  </a:ext>
                </a:extLst>
              </a:tr>
              <a:tr h="339764">
                <a:tc>
                  <a:txBody>
                    <a:bodyPr/>
                    <a:lstStyle/>
                    <a:p>
                      <a:pPr marL="67945" marR="152400">
                        <a:lnSpc>
                          <a:spcPts val="1380"/>
                        </a:lnSpc>
                        <a:spcBef>
                          <a:spcPts val="5"/>
                        </a:spcBef>
                        <a:spcAft>
                          <a:spcPts val="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Refer pupils regularly to classroom code of conduct, whole class targets and use consistently – ensuring that supply staff apply same consistency</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83536755"/>
                  </a:ext>
                </a:extLst>
              </a:tr>
              <a:tr h="339764">
                <a:tc>
                  <a:txBody>
                    <a:bodyPr/>
                    <a:lstStyle/>
                    <a:p>
                      <a:pPr marL="67945">
                        <a:lnSpc>
                          <a:spcPts val="1275"/>
                        </a:lnSpc>
                      </a:pPr>
                      <a:r>
                        <a:rPr lang="en-GB" sz="1200">
                          <a:effectLst/>
                          <a:latin typeface="Arial" panose="020B0604020202020204" pitchFamily="34" charset="0"/>
                          <a:ea typeface="Arial" panose="020B0604020202020204" pitchFamily="34" charset="0"/>
                          <a:cs typeface="Arial" panose="020B0604020202020204" pitchFamily="34" charset="0"/>
                        </a:rPr>
                        <a:t>Play calming music where appropriate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35160857"/>
                  </a:ext>
                </a:extLst>
              </a:tr>
              <a:tr h="339764">
                <a:tc>
                  <a:txBody>
                    <a:bodyPr/>
                    <a:lstStyle/>
                    <a:p>
                      <a:pPr marL="67945" marR="440690">
                        <a:lnSpc>
                          <a:spcPts val="1380"/>
                        </a:lnSpc>
                        <a:spcBef>
                          <a:spcPts val="5"/>
                        </a:spcBef>
                        <a:spcAft>
                          <a:spcPts val="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Give breaks between tasks and give legitimate ‘moving around’ activities e.g Brain Gym, wake up and shake up</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44662781"/>
                  </a:ext>
                </a:extLst>
              </a:tr>
              <a:tr h="339764">
                <a:tc>
                  <a:txBody>
                    <a:bodyPr/>
                    <a:lstStyle/>
                    <a:p>
                      <a:pPr marL="67945">
                        <a:lnSpc>
                          <a:spcPts val="1355"/>
                        </a:lnSpc>
                      </a:pPr>
                      <a:r>
                        <a:rPr lang="en-GB" sz="1200" dirty="0">
                          <a:effectLst/>
                          <a:latin typeface="Arial" panose="020B0604020202020204" pitchFamily="34" charset="0"/>
                          <a:ea typeface="Arial" panose="020B0604020202020204" pitchFamily="34" charset="0"/>
                          <a:cs typeface="Arial" panose="020B0604020202020204" pitchFamily="34" charset="0"/>
                        </a:rPr>
                        <a:t>Provide lots of opportunities for kinaesthetic learning e.g. practical activities, experiential learning, multi-sensory resources</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95314841"/>
                  </a:ext>
                </a:extLst>
              </a:tr>
              <a:tr h="339764">
                <a:tc>
                  <a:txBody>
                    <a:bodyPr/>
                    <a:lstStyle/>
                    <a:p>
                      <a:pPr marL="67945" marR="118745">
                        <a:lnSpc>
                          <a:spcPts val="1380"/>
                        </a:lnSpc>
                        <a:spcBef>
                          <a:spcPts val="5"/>
                        </a:spcBef>
                        <a:spcAft>
                          <a:spcPts val="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Use interactive strategies e.g. pupils have cards/whiteboards to hold up answers, come to the front to take a role etc.</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0967010"/>
                  </a:ext>
                </a:extLst>
              </a:tr>
              <a:tr h="339764">
                <a:tc>
                  <a:txBody>
                    <a:bodyPr/>
                    <a:lstStyle/>
                    <a:p>
                      <a:pPr marL="67945" marR="109855">
                        <a:lnSpc>
                          <a:spcPts val="138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Make expectations for behaviour explicit by giving clear targets, explanations and modeling</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24889015"/>
                  </a:ext>
                </a:extLst>
              </a:tr>
              <a:tr h="339764">
                <a:tc>
                  <a:txBody>
                    <a:bodyPr/>
                    <a:lstStyle/>
                    <a:p>
                      <a:pPr marL="67945">
                        <a:lnSpc>
                          <a:spcPts val="127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Where possible, create a quiet area both for working and as a ‘quiet time’ zone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32036276"/>
                  </a:ext>
                </a:extLst>
              </a:tr>
              <a:tr h="339764">
                <a:tc>
                  <a:txBody>
                    <a:bodyPr/>
                    <a:lstStyle/>
                    <a:p>
                      <a:pPr marL="67945" marR="246380">
                        <a:lnSpc>
                          <a:spcPts val="1380"/>
                        </a:lnSpc>
                        <a:spcBef>
                          <a:spcPts val="5"/>
                        </a:spcBef>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Use a visual timer to measure and extend time on task – start small and praise, praise, praise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673601021"/>
                  </a:ext>
                </a:extLst>
              </a:tr>
              <a:tr h="339764">
                <a:tc>
                  <a:txBody>
                    <a:bodyPr/>
                    <a:lstStyle/>
                    <a:p>
                      <a:pPr marL="67945" marR="668655">
                        <a:lnSpc>
                          <a:spcPts val="1380"/>
                        </a:lnSpc>
                        <a:spcBef>
                          <a:spcPts val="5"/>
                        </a:spcBef>
                        <a:spcAft>
                          <a:spcPts val="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Teach pupils how to use post-it notes for questions and ideas rather than interruptions </a:t>
                      </a:r>
                      <a:r>
                        <a:rPr lang="en-GB" sz="1000" i="1" dirty="0">
                          <a:solidFill>
                            <a:srgbClr val="000000"/>
                          </a:solidFill>
                          <a:effectLst/>
                          <a:latin typeface="Arial" panose="020B0604020202020204" pitchFamily="34" charset="0"/>
                          <a:ea typeface="Arial" panose="020B0604020202020204" pitchFamily="34" charset="0"/>
                          <a:cs typeface="Arial" panose="020B0604020202020204" pitchFamily="34" charset="0"/>
                        </a:rPr>
                        <a:t>(when appropriate)</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15928004"/>
                  </a:ext>
                </a:extLst>
              </a:tr>
              <a:tr h="339764">
                <a:tc>
                  <a:txBody>
                    <a:bodyPr/>
                    <a:lstStyle/>
                    <a:p>
                      <a:pPr marL="67945">
                        <a:lnSpc>
                          <a:spcPts val="1270"/>
                        </a:lnSpc>
                      </a:pPr>
                      <a:r>
                        <a:rPr lang="en-GB" sz="1200" dirty="0">
                          <a:effectLst/>
                          <a:latin typeface="Arial" panose="020B0604020202020204" pitchFamily="34" charset="0"/>
                          <a:ea typeface="Arial" panose="020B0604020202020204" pitchFamily="34" charset="0"/>
                          <a:cs typeface="Arial" panose="020B0604020202020204" pitchFamily="34" charset="0"/>
                        </a:rPr>
                        <a:t>Provide alternative seating at carpet time if this is an issue</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50024423"/>
                  </a:ext>
                </a:extLst>
              </a:tr>
              <a:tr h="339764">
                <a:tc>
                  <a:txBody>
                    <a:bodyPr/>
                    <a:lstStyle/>
                    <a:p>
                      <a:pPr marL="67945" marR="271145">
                        <a:lnSpc>
                          <a:spcPts val="1380"/>
                        </a:lnSpc>
                        <a:spcBef>
                          <a:spcPts val="5"/>
                        </a:spcBef>
                        <a:spcAft>
                          <a:spcPts val="0"/>
                        </a:spcAft>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Legitimise movement by getting pupil to take a message, collect an item, use a ‘fiddle toy’ if necessary</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11728733"/>
                  </a:ext>
                </a:extLst>
              </a:tr>
            </a:tbl>
          </a:graphicData>
        </a:graphic>
      </p:graphicFrame>
    </p:spTree>
    <p:extLst>
      <p:ext uri="{BB962C8B-B14F-4D97-AF65-F5344CB8AC3E}">
        <p14:creationId xmlns:p14="http://schemas.microsoft.com/office/powerpoint/2010/main" val="285721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14F312-7F0B-6A92-E6A0-30D241DB483B}"/>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High Quality Teaching Strategies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1A0A092E-E732-DA8C-A669-9E74DDA34513}"/>
              </a:ext>
            </a:extLst>
          </p:cNvPr>
          <p:cNvGraphicFramePr>
            <a:graphicFrameLocks noGrp="1"/>
          </p:cNvGraphicFramePr>
          <p:nvPr>
            <p:extLst>
              <p:ext uri="{D42A27DB-BD31-4B8C-83A1-F6EECF244321}">
                <p14:modId xmlns:p14="http://schemas.microsoft.com/office/powerpoint/2010/main" val="1333893142"/>
              </p:ext>
            </p:extLst>
          </p:nvPr>
        </p:nvGraphicFramePr>
        <p:xfrm>
          <a:off x="200886" y="817453"/>
          <a:ext cx="11303000" cy="5787090"/>
        </p:xfrm>
        <a:graphic>
          <a:graphicData uri="http://schemas.openxmlformats.org/drawingml/2006/table">
            <a:tbl>
              <a:tblPr firstRow="1" bandRow="1">
                <a:tableStyleId>{5C22544A-7EE6-4342-B048-85BDC9FD1C3A}</a:tableStyleId>
              </a:tblPr>
              <a:tblGrid>
                <a:gridCol w="9890125">
                  <a:extLst>
                    <a:ext uri="{9D8B030D-6E8A-4147-A177-3AD203B41FA5}">
                      <a16:colId xmlns:a16="http://schemas.microsoft.com/office/drawing/2014/main" val="2892847419"/>
                    </a:ext>
                  </a:extLst>
                </a:gridCol>
                <a:gridCol w="1412875">
                  <a:extLst>
                    <a:ext uri="{9D8B030D-6E8A-4147-A177-3AD203B41FA5}">
                      <a16:colId xmlns:a16="http://schemas.microsoft.com/office/drawing/2014/main" val="3671655785"/>
                    </a:ext>
                  </a:extLst>
                </a:gridCol>
              </a:tblGrid>
              <a:tr h="600477">
                <a:tc>
                  <a:txBody>
                    <a:bodyPr/>
                    <a:lstStyle/>
                    <a:p>
                      <a:r>
                        <a:rPr lang="en-GB" dirty="0">
                          <a:latin typeface="Arial" panose="020B0604020202020204" pitchFamily="34" charset="0"/>
                          <a:cs typeface="Arial" panose="020B0604020202020204" pitchFamily="34" charset="0"/>
                        </a:rPr>
                        <a:t>Universal Offer- continued</a:t>
                      </a:r>
                    </a:p>
                  </a:txBody>
                  <a:tcPr anchor="ctr">
                    <a:solidFill>
                      <a:schemeClr val="accent4"/>
                    </a:solidFill>
                  </a:tcPr>
                </a:tc>
                <a:tc>
                  <a:txBody>
                    <a:bodyPr/>
                    <a:lstStyle/>
                    <a:p>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937606313"/>
                  </a:ext>
                </a:extLst>
              </a:tr>
              <a:tr h="343130">
                <a:tc>
                  <a:txBody>
                    <a:bodyPr/>
                    <a:lstStyle/>
                    <a:p>
                      <a:pPr marL="67945">
                        <a:lnSpc>
                          <a:spcPts val="1275"/>
                        </a:lnSpc>
                      </a:pPr>
                      <a:r>
                        <a:rPr lang="en-GB" sz="1200" dirty="0">
                          <a:effectLst/>
                          <a:latin typeface="Arial" panose="020B0604020202020204" pitchFamily="34" charset="0"/>
                          <a:ea typeface="Arial" panose="020B0604020202020204" pitchFamily="34" charset="0"/>
                          <a:cs typeface="Arial" panose="020B0604020202020204" pitchFamily="34" charset="0"/>
                        </a:rPr>
                        <a:t>Ensure that tools/equipment are easily accessible and available for use.</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endParaRPr lang="en-GB"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34301160"/>
                  </a:ext>
                </a:extLst>
              </a:tr>
              <a:tr h="318750">
                <a:tc>
                  <a:txBody>
                    <a:bodyPr/>
                    <a:lstStyle/>
                    <a:p>
                      <a:pPr marL="67945">
                        <a:lnSpc>
                          <a:spcPts val="1285"/>
                        </a:lnSpc>
                      </a:pPr>
                      <a:r>
                        <a:rPr lang="en-GB" sz="1200" dirty="0">
                          <a:effectLst/>
                          <a:latin typeface="Arial" panose="020B0604020202020204" pitchFamily="34" charset="0"/>
                          <a:ea typeface="Arial" panose="020B0604020202020204" pitchFamily="34" charset="0"/>
                          <a:cs typeface="Arial" panose="020B0604020202020204" pitchFamily="34" charset="0"/>
                        </a:rPr>
                        <a:t>Make use of different seating and grouping arrangements for different activities.</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03424786"/>
                  </a:ext>
                </a:extLst>
              </a:tr>
              <a:tr h="318750">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Personalise teaching where possible to reflect pupils’ interests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49346001"/>
                  </a:ext>
                </a:extLst>
              </a:tr>
              <a:tr h="318750">
                <a:tc>
                  <a:txBody>
                    <a:bodyPr/>
                    <a:lstStyle/>
                    <a:p>
                      <a:pPr marL="67945">
                        <a:lnSpc>
                          <a:spcPts val="1285"/>
                        </a:lnSpc>
                      </a:pPr>
                      <a:r>
                        <a:rPr lang="en-GB" sz="1200" dirty="0">
                          <a:effectLst/>
                          <a:latin typeface="Arial" panose="020B0604020202020204" pitchFamily="34" charset="0"/>
                          <a:ea typeface="Arial" panose="020B0604020202020204" pitchFamily="34" charset="0"/>
                          <a:cs typeface="Arial" panose="020B0604020202020204" pitchFamily="34" charset="0"/>
                        </a:rPr>
                        <a:t>Communicate in a calm, clear manner</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152668366"/>
                  </a:ext>
                </a:extLst>
              </a:tr>
              <a:tr h="318750">
                <a:tc>
                  <a:txBody>
                    <a:bodyPr/>
                    <a:lstStyle/>
                    <a:p>
                      <a:pPr marL="67945">
                        <a:lnSpc>
                          <a:spcPts val="128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Keep instructions, routines and rules short, precise and positive</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871318702"/>
                  </a:ext>
                </a:extLst>
              </a:tr>
              <a:tr h="318750">
                <a:tc>
                  <a:txBody>
                    <a:bodyPr/>
                    <a:lstStyle/>
                    <a:p>
                      <a:pPr marL="67945" marR="338455">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Listen to the pupil, giving them an opportunity to explain their behaviours. </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782854283"/>
                  </a:ext>
                </a:extLst>
              </a:tr>
              <a:tr h="318750">
                <a:tc>
                  <a:txBody>
                    <a:bodyPr/>
                    <a:lstStyle/>
                    <a:p>
                      <a:pPr marL="67945" marR="59690">
                        <a:lnSpc>
                          <a:spcPts val="1380"/>
                        </a:lnSpc>
                        <a:spcAft>
                          <a:spcPts val="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Provide visual timetables and task lists – may need to be for a short period of time depending on the pupil</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84614923"/>
                  </a:ext>
                </a:extLst>
              </a:tr>
              <a:tr h="318750">
                <a:tc>
                  <a:txBody>
                    <a:bodyPr/>
                    <a:lstStyle/>
                    <a:p>
                      <a:pPr marL="67945" marR="534035">
                        <a:lnSpc>
                          <a:spcPts val="1380"/>
                        </a:lnSpc>
                        <a:spcAft>
                          <a:spcPts val="0"/>
                        </a:spcAft>
                      </a:pPr>
                      <a:r>
                        <a:rPr lang="en-GB" sz="1200">
                          <a:effectLst/>
                          <a:latin typeface="Arial" panose="020B0604020202020204" pitchFamily="34" charset="0"/>
                          <a:ea typeface="Arial" panose="020B0604020202020204" pitchFamily="34" charset="0"/>
                          <a:cs typeface="Arial" panose="020B0604020202020204" pitchFamily="34" charset="0"/>
                        </a:rPr>
                        <a:t>Have a range of simple, accessible activities that the pupil enjoys to use as ‘calming’ exercises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30805599"/>
                  </a:ext>
                </a:extLst>
              </a:tr>
              <a:tr h="318750">
                <a:tc>
                  <a:txBody>
                    <a:bodyPr/>
                    <a:lstStyle/>
                    <a:p>
                      <a:pPr marL="67945">
                        <a:lnSpc>
                          <a:spcPts val="1380"/>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Communicate positive achievements – no matter how small – with home and encourage home to do the same. </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8693952"/>
                  </a:ext>
                </a:extLst>
              </a:tr>
              <a:tr h="318750">
                <a:tc>
                  <a:txBody>
                    <a:bodyPr/>
                    <a:lstStyle/>
                    <a:p>
                      <a:pPr marL="67945">
                        <a:lnSpc>
                          <a:spcPts val="1270"/>
                        </a:lnSpc>
                      </a:pPr>
                      <a:r>
                        <a:rPr lang="en-GB" sz="1200" dirty="0">
                          <a:effectLst/>
                          <a:latin typeface="Arial" panose="020B0604020202020204" pitchFamily="34" charset="0"/>
                          <a:ea typeface="Arial" panose="020B0604020202020204" pitchFamily="34" charset="0"/>
                          <a:cs typeface="Arial" panose="020B0604020202020204" pitchFamily="34" charset="0"/>
                        </a:rPr>
                        <a:t>Allow pupil to have a safe place to store belongings and fiddle toys</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7032279"/>
                  </a:ext>
                </a:extLst>
              </a:tr>
              <a:tr h="318750">
                <a:tc>
                  <a:txBody>
                    <a:bodyPr/>
                    <a:lstStyle/>
                    <a:p>
                      <a:pPr marL="67945">
                        <a:lnSpc>
                          <a:spcPts val="1285"/>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Ensure groupings provide positive role models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7532245"/>
                  </a:ext>
                </a:extLst>
              </a:tr>
              <a:tr h="318750">
                <a:tc>
                  <a:txBody>
                    <a:bodyPr/>
                    <a:lstStyle/>
                    <a:p>
                      <a:pPr marL="67945" marR="203835">
                        <a:lnSpc>
                          <a:spcPts val="1380"/>
                        </a:lnSpc>
                        <a:spcBef>
                          <a:spcPts val="5"/>
                        </a:spcBef>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Transition from whole class work to independent or group work is taught, clearly signalled and actively managed</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81691566"/>
                  </a:ext>
                </a:extLst>
              </a:tr>
              <a:tr h="318750">
                <a:tc>
                  <a:txBody>
                    <a:bodyPr/>
                    <a:lstStyle/>
                    <a:p>
                      <a:pPr marL="67945">
                        <a:lnSpc>
                          <a:spcPts val="1275"/>
                        </a:lnSpc>
                      </a:pPr>
                      <a:r>
                        <a:rPr lang="en-GB" sz="1200" dirty="0">
                          <a:effectLst/>
                          <a:latin typeface="Arial" panose="020B0604020202020204" pitchFamily="34" charset="0"/>
                          <a:ea typeface="Arial" panose="020B0604020202020204" pitchFamily="34" charset="0"/>
                          <a:cs typeface="Arial" panose="020B0604020202020204" pitchFamily="34" charset="0"/>
                        </a:rPr>
                        <a:t>Ensure that tools/equipment are easily accessible and available for use.</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76840365"/>
                  </a:ext>
                </a:extLst>
              </a:tr>
              <a:tr h="318750">
                <a:tc>
                  <a:txBody>
                    <a:bodyPr/>
                    <a:lstStyle/>
                    <a:p>
                      <a:pPr marL="67945" marR="93345">
                        <a:lnSpc>
                          <a:spcPts val="1380"/>
                        </a:lnSpc>
                        <a:spcBef>
                          <a:spcPts val="5"/>
                        </a:spcBef>
                        <a:spcAft>
                          <a:spcPts val="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Give a set time for written work and do not extend into playtime to ‘catch up’ – the pupil will need these breaks</a:t>
                      </a:r>
                      <a:endParaRPr lang="en-GB" sz="11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60131042"/>
                  </a:ext>
                </a:extLst>
              </a:tr>
              <a:tr h="318750">
                <a:tc>
                  <a:txBody>
                    <a:bodyPr/>
                    <a:lstStyle/>
                    <a:p>
                      <a:pPr marL="67945">
                        <a:lnSpc>
                          <a:spcPts val="1270"/>
                        </a:lnSpc>
                      </a:pPr>
                      <a:r>
                        <a:rPr lang="en-GB" sz="1200" dirty="0">
                          <a:effectLst/>
                          <a:latin typeface="Arial" panose="020B0604020202020204" pitchFamily="34" charset="0"/>
                          <a:ea typeface="Arial" panose="020B0604020202020204" pitchFamily="34" charset="0"/>
                          <a:cs typeface="Arial" panose="020B0604020202020204" pitchFamily="34" charset="0"/>
                        </a:rPr>
                        <a:t>Use pupil’s name and ensure you have their attention before giving instructions</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00102937"/>
                  </a:ext>
                </a:extLst>
              </a:tr>
              <a:tr h="318750">
                <a:tc>
                  <a:txBody>
                    <a:bodyPr/>
                    <a:lstStyle/>
                    <a:p>
                      <a:pPr marL="67945">
                        <a:lnSpc>
                          <a:spcPts val="1280"/>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Chunk instructions and support with visual cues.</a:t>
                      </a:r>
                      <a:endParaRPr lang="en-GB" sz="11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03304750"/>
                  </a:ext>
                </a:extLst>
              </a:tr>
            </a:tbl>
          </a:graphicData>
        </a:graphic>
      </p:graphicFrame>
    </p:spTree>
    <p:extLst>
      <p:ext uri="{BB962C8B-B14F-4D97-AF65-F5344CB8AC3E}">
        <p14:creationId xmlns:p14="http://schemas.microsoft.com/office/powerpoint/2010/main" val="47603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39165E-335B-0743-0C3A-59DAD3A5F016}"/>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Interventions</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0D483410-4E06-6FE7-6133-79E1AC23DDD5}"/>
              </a:ext>
            </a:extLst>
          </p:cNvPr>
          <p:cNvGraphicFramePr>
            <a:graphicFrameLocks noGrp="1"/>
          </p:cNvGraphicFramePr>
          <p:nvPr>
            <p:extLst>
              <p:ext uri="{D42A27DB-BD31-4B8C-83A1-F6EECF244321}">
                <p14:modId xmlns:p14="http://schemas.microsoft.com/office/powerpoint/2010/main" val="1592751068"/>
              </p:ext>
            </p:extLst>
          </p:nvPr>
        </p:nvGraphicFramePr>
        <p:xfrm>
          <a:off x="211083" y="981961"/>
          <a:ext cx="11769834" cy="5483982"/>
        </p:xfrm>
        <a:graphic>
          <a:graphicData uri="http://schemas.openxmlformats.org/drawingml/2006/table">
            <a:tbl>
              <a:tblPr firstRow="1" bandRow="1">
                <a:tableStyleId>{5C22544A-7EE6-4342-B048-85BDC9FD1C3A}</a:tableStyleId>
              </a:tblPr>
              <a:tblGrid>
                <a:gridCol w="10237075">
                  <a:extLst>
                    <a:ext uri="{9D8B030D-6E8A-4147-A177-3AD203B41FA5}">
                      <a16:colId xmlns:a16="http://schemas.microsoft.com/office/drawing/2014/main" val="1421557316"/>
                    </a:ext>
                  </a:extLst>
                </a:gridCol>
                <a:gridCol w="1532759">
                  <a:extLst>
                    <a:ext uri="{9D8B030D-6E8A-4147-A177-3AD203B41FA5}">
                      <a16:colId xmlns:a16="http://schemas.microsoft.com/office/drawing/2014/main" val="434023848"/>
                    </a:ext>
                  </a:extLst>
                </a:gridCol>
              </a:tblGrid>
              <a:tr h="563810">
                <a:tc>
                  <a:txBody>
                    <a:bodyPr/>
                    <a:lstStyle/>
                    <a:p>
                      <a:r>
                        <a:rPr lang="en-GB" dirty="0">
                          <a:latin typeface="Arial" panose="020B0604020202020204" pitchFamily="34" charset="0"/>
                          <a:cs typeface="Arial" panose="020B0604020202020204" pitchFamily="34" charset="0"/>
                        </a:rPr>
                        <a:t>Intervention</a:t>
                      </a:r>
                    </a:p>
                  </a:txBody>
                  <a:tcPr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Tick when used</a:t>
                      </a:r>
                    </a:p>
                  </a:txBody>
                  <a:tcPr anchor="ctr">
                    <a:solidFill>
                      <a:schemeClr val="accent4"/>
                    </a:solidFill>
                  </a:tcPr>
                </a:tc>
                <a:extLst>
                  <a:ext uri="{0D108BD9-81ED-4DB2-BD59-A6C34878D82A}">
                    <a16:rowId xmlns:a16="http://schemas.microsoft.com/office/drawing/2014/main" val="2177310141"/>
                  </a:ext>
                </a:extLst>
              </a:tr>
              <a:tr h="345993">
                <a:tc>
                  <a:txBody>
                    <a:bodyPr/>
                    <a:lstStyle/>
                    <a:p>
                      <a:pPr marL="67945">
                        <a:lnSpc>
                          <a:spcPts val="1365"/>
                        </a:lnSpc>
                      </a:pPr>
                      <a:r>
                        <a:rPr lang="en-GB" sz="1200" dirty="0">
                          <a:effectLst/>
                          <a:latin typeface="Arial" panose="020B0604020202020204" pitchFamily="34" charset="0"/>
                          <a:ea typeface="Arial" panose="020B0604020202020204" pitchFamily="34" charset="0"/>
                          <a:cs typeface="Arial" panose="020B0604020202020204" pitchFamily="34" charset="0"/>
                        </a:rPr>
                        <a:t>Nurture Group support to develop social and emotional skills</a:t>
                      </a: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58577047"/>
                  </a:ext>
                </a:extLst>
              </a:tr>
              <a:tr h="345993">
                <a:tc>
                  <a:txBody>
                    <a:bodyPr/>
                    <a:lstStyle/>
                    <a:p>
                      <a:pPr marL="67945" marR="100965">
                        <a:lnSpc>
                          <a:spcPts val="1380"/>
                        </a:lnSpc>
                        <a:spcBef>
                          <a:spcPts val="5"/>
                        </a:spcBef>
                        <a:spcAft>
                          <a:spcPts val="0"/>
                        </a:spcAft>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Use SEMH assessment tools like BSquared ,PSHE and Citizenship and The Boxall Profile completed to highlight needs and track progress</a:t>
                      </a:r>
                      <a:endParaRPr lang="en-GB"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2903693"/>
                  </a:ext>
                </a:extLst>
              </a:tr>
              <a:tr h="345993">
                <a:tc>
                  <a:txBody>
                    <a:bodyPr/>
                    <a:lstStyle/>
                    <a:p>
                      <a:pPr marL="67945">
                        <a:lnSpc>
                          <a:spcPts val="1360"/>
                        </a:lnSpc>
                      </a:pPr>
                      <a:r>
                        <a:rPr lang="en-GB" sz="1200" dirty="0">
                          <a:latin typeface="Arial" panose="020B0604020202020204" pitchFamily="34" charset="0"/>
                          <a:cs typeface="Arial" panose="020B0604020202020204" pitchFamily="34" charset="0"/>
                        </a:rPr>
                        <a:t>Effective use of school mentor/buddy system</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7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463767221"/>
                  </a:ext>
                </a:extLst>
              </a:tr>
              <a:tr h="345993">
                <a:tc>
                  <a:txBody>
                    <a:bodyPr/>
                    <a:lstStyle/>
                    <a:p>
                      <a:pPr marL="67945">
                        <a:lnSpc>
                          <a:spcPts val="1365"/>
                        </a:lnSpc>
                      </a:pPr>
                      <a:r>
                        <a:rPr lang="en-GB" sz="1200" dirty="0">
                          <a:latin typeface="Arial" panose="020B0604020202020204" pitchFamily="34" charset="0"/>
                          <a:cs typeface="Arial" panose="020B0604020202020204" pitchFamily="34" charset="0"/>
                        </a:rPr>
                        <a:t>Key adults identified to support/mentor identified pupils.</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48055948"/>
                  </a:ext>
                </a:extLst>
              </a:tr>
              <a:tr h="345993">
                <a:tc>
                  <a:txBody>
                    <a:bodyPr/>
                    <a:lstStyle/>
                    <a:p>
                      <a:pPr marL="67945">
                        <a:lnSpc>
                          <a:spcPts val="1365"/>
                        </a:lnSpc>
                      </a:pPr>
                      <a:r>
                        <a:rPr lang="en-GB" sz="1200" dirty="0">
                          <a:effectLst/>
                          <a:latin typeface="Arial" panose="020B0604020202020204" pitchFamily="34" charset="0"/>
                          <a:ea typeface="Arial" panose="020B0604020202020204" pitchFamily="34" charset="0"/>
                          <a:cs typeface="Arial" panose="020B0604020202020204" pitchFamily="34" charset="0"/>
                        </a:rPr>
                        <a:t>Small group work to develop listening, attention and turn taking skills</a:t>
                      </a: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649150612"/>
                  </a:ext>
                </a:extLst>
              </a:tr>
              <a:tr h="345993">
                <a:tc>
                  <a:txBody>
                    <a:bodyPr/>
                    <a:lstStyle/>
                    <a:p>
                      <a:pPr marL="67945">
                        <a:lnSpc>
                          <a:spcPts val="1370"/>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1:1 barrier games to develop turn taking and listening skills</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68121043"/>
                  </a:ext>
                </a:extLst>
              </a:tr>
              <a:tr h="345993">
                <a:tc>
                  <a:txBody>
                    <a:bodyPr/>
                    <a:lstStyle/>
                    <a:p>
                      <a:pPr marL="67945">
                        <a:lnSpc>
                          <a:spcPts val="1370"/>
                        </a:lnSpc>
                      </a:pPr>
                      <a:r>
                        <a:rPr lang="en-GB" sz="1200">
                          <a:effectLst/>
                          <a:latin typeface="Arial" panose="020B0604020202020204" pitchFamily="34" charset="0"/>
                          <a:ea typeface="Arial" panose="020B0604020202020204" pitchFamily="34" charset="0"/>
                          <a:cs typeface="Arial" panose="020B0604020202020204" pitchFamily="34" charset="0"/>
                        </a:rPr>
                        <a:t>Daily/weekly sessions with a learning mentor or trusted adult in school</a:t>
                      </a: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46232701"/>
                  </a:ext>
                </a:extLst>
              </a:tr>
              <a:tr h="345993">
                <a:tc>
                  <a:txBody>
                    <a:bodyPr/>
                    <a:lstStyle/>
                    <a:p>
                      <a:pPr marL="67945">
                        <a:lnSpc>
                          <a:spcPts val="1365"/>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Support available if pupil has to leave the classroom to go to a pre-agreed place</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5"/>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29471701"/>
                  </a:ext>
                </a:extLst>
              </a:tr>
              <a:tr h="345993">
                <a:tc>
                  <a:txBody>
                    <a:bodyPr/>
                    <a:lstStyle/>
                    <a:p>
                      <a:pPr marL="67945" marR="500380">
                        <a:lnSpc>
                          <a:spcPct val="107000"/>
                        </a:lnSpc>
                        <a:spcAft>
                          <a:spcPts val="0"/>
                        </a:spcAft>
                      </a:pPr>
                      <a:r>
                        <a:rPr lang="en-GB" sz="1200" dirty="0">
                          <a:effectLst/>
                          <a:latin typeface="Arial" panose="020B0604020202020204" pitchFamily="34" charset="0"/>
                          <a:ea typeface="Arial" panose="020B0604020202020204" pitchFamily="34" charset="0"/>
                          <a:cs typeface="Arial" panose="020B0604020202020204" pitchFamily="34" charset="0"/>
                        </a:rPr>
                        <a:t>Support at times of particular stress e.g. coming into school, home time, PE lessons etc.</a:t>
                      </a: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91317618"/>
                  </a:ext>
                </a:extLst>
              </a:tr>
              <a:tr h="345993">
                <a:tc>
                  <a:txBody>
                    <a:bodyPr/>
                    <a:lstStyle/>
                    <a:p>
                      <a:pPr marL="67945">
                        <a:lnSpc>
                          <a:spcPts val="1370"/>
                        </a:lnSpc>
                      </a:pPr>
                      <a:r>
                        <a:rPr lang="en-GB"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ELSA and Social stories written for specific areas of difficulty</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marR="500380">
                        <a:lnSpc>
                          <a:spcPts val="1380"/>
                        </a:lnSpc>
                        <a:spcBef>
                          <a:spcPts val="5"/>
                        </a:spcBef>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78032398"/>
                  </a:ext>
                </a:extLst>
              </a:tr>
              <a:tr h="345993">
                <a:tc>
                  <a:txBody>
                    <a:bodyPr/>
                    <a:lstStyle/>
                    <a:p>
                      <a:pPr marL="67945">
                        <a:lnSpc>
                          <a:spcPts val="1365"/>
                        </a:lnSpc>
                      </a:pPr>
                      <a:r>
                        <a:rPr lang="en-GB" sz="1200" dirty="0">
                          <a:effectLst/>
                          <a:latin typeface="Arial" panose="020B0604020202020204" pitchFamily="34" charset="0"/>
                          <a:ea typeface="Arial" panose="020B0604020202020204" pitchFamily="34" charset="0"/>
                          <a:cs typeface="Arial" panose="020B0604020202020204" pitchFamily="34" charset="0"/>
                        </a:rPr>
                        <a:t>Comic strip conversations to work on developing understanding of situations or </a:t>
                      </a:r>
                      <a:r>
                        <a:rPr lang="en-GB" sz="1200" dirty="0">
                          <a:latin typeface="Arial" panose="020B0604020202020204" pitchFamily="34" charset="0"/>
                          <a:cs typeface="Arial" panose="020B0604020202020204" pitchFamily="34" charset="0"/>
                        </a:rPr>
                        <a:t>Drawing &amp; Talking intervention</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316179299"/>
                  </a:ext>
                </a:extLst>
              </a:tr>
              <a:tr h="345993">
                <a:tc>
                  <a:txBody>
                    <a:bodyPr/>
                    <a:lstStyle/>
                    <a:p>
                      <a:pPr marL="67945">
                        <a:lnSpc>
                          <a:spcPts val="1370"/>
                        </a:lnSpc>
                      </a:pPr>
                      <a:r>
                        <a:rPr lang="en-GB" sz="1200">
                          <a:solidFill>
                            <a:srgbClr val="000000"/>
                          </a:solidFill>
                          <a:effectLst/>
                          <a:latin typeface="Arial" panose="020B0604020202020204" pitchFamily="34" charset="0"/>
                          <a:ea typeface="Arial" panose="020B0604020202020204" pitchFamily="34" charset="0"/>
                          <a:cs typeface="Arial" panose="020B0604020202020204" pitchFamily="34" charset="0"/>
                        </a:rPr>
                        <a:t>In class support to facilitate access to curriculum.</a:t>
                      </a:r>
                      <a:endParaRPr lang="en-GB" sz="120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74474647"/>
                  </a:ext>
                </a:extLst>
              </a:tr>
              <a:tr h="345993">
                <a:tc>
                  <a:txBody>
                    <a:bodyPr/>
                    <a:lstStyle/>
                    <a:p>
                      <a:pPr marL="67945">
                        <a:lnSpc>
                          <a:spcPts val="1365"/>
                        </a:lnSpc>
                      </a:pPr>
                      <a:r>
                        <a:rPr lang="en-GB" sz="1200" dirty="0">
                          <a:effectLst/>
                          <a:latin typeface="Arial" panose="020B0604020202020204" pitchFamily="34" charset="0"/>
                          <a:ea typeface="Arial" panose="020B0604020202020204" pitchFamily="34" charset="0"/>
                          <a:cs typeface="Arial" panose="020B0604020202020204" pitchFamily="34" charset="0"/>
                        </a:rPr>
                        <a:t>Restorative Justice approaches</a:t>
                      </a:r>
                    </a:p>
                  </a:txBody>
                  <a:tcPr marL="0" marR="0" marT="0" marB="0" anchor="ctr"/>
                </a:tc>
                <a:tc>
                  <a:txBody>
                    <a:bodyPr/>
                    <a:lstStyle/>
                    <a:p>
                      <a:pPr marL="67945">
                        <a:lnSpc>
                          <a:spcPts val="1280"/>
                        </a:lnSpc>
                        <a:spcAft>
                          <a:spcPts val="800"/>
                        </a:spcAft>
                      </a:pPr>
                      <a:r>
                        <a:rPr lang="en-GB" sz="1200">
                          <a:effectLst/>
                          <a:latin typeface="Arial" panose="020B0604020202020204" pitchFamily="34"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742696781"/>
                  </a:ext>
                </a:extLst>
              </a:tr>
              <a:tr h="345993">
                <a:tc>
                  <a:txBody>
                    <a:bodyPr/>
                    <a:lstStyle/>
                    <a:p>
                      <a:pPr marL="67945">
                        <a:lnSpc>
                          <a:spcPts val="1285"/>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Use of Ear Defenders or Ear pods</a:t>
                      </a:r>
                    </a:p>
                  </a:txBody>
                  <a:tcPr marL="0" marR="0" marT="0" marB="0" anchor="ctr"/>
                </a:tc>
                <a:tc>
                  <a:txBody>
                    <a:bodyPr/>
                    <a:lstStyle/>
                    <a:p>
                      <a:pPr marL="67945">
                        <a:lnSpc>
                          <a:spcPts val="1285"/>
                        </a:lnSpc>
                        <a:spcAft>
                          <a:spcPts val="800"/>
                        </a:spcAft>
                      </a:pPr>
                      <a:r>
                        <a:rPr lang="en-GB" sz="1200" dirty="0">
                          <a:effectLst/>
                          <a:latin typeface="Arial" panose="020B0604020202020204" pitchFamily="34"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94951130"/>
                  </a:ext>
                </a:extLst>
              </a:tr>
            </a:tbl>
          </a:graphicData>
        </a:graphic>
      </p:graphicFrame>
    </p:spTree>
    <p:extLst>
      <p:ext uri="{BB962C8B-B14F-4D97-AF65-F5344CB8AC3E}">
        <p14:creationId xmlns:p14="http://schemas.microsoft.com/office/powerpoint/2010/main" val="405381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0309A9-B68D-E961-A814-29982C6B775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Assessment Tools</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A255C56-7B1B-72C1-2444-D22BE5E140A5}"/>
              </a:ext>
            </a:extLst>
          </p:cNvPr>
          <p:cNvGraphicFramePr>
            <a:graphicFrameLocks noGrp="1"/>
          </p:cNvGraphicFramePr>
          <p:nvPr>
            <p:extLst>
              <p:ext uri="{D42A27DB-BD31-4B8C-83A1-F6EECF244321}">
                <p14:modId xmlns:p14="http://schemas.microsoft.com/office/powerpoint/2010/main" val="1128337124"/>
              </p:ext>
            </p:extLst>
          </p:nvPr>
        </p:nvGraphicFramePr>
        <p:xfrm>
          <a:off x="342900" y="1383695"/>
          <a:ext cx="11506200" cy="3474720"/>
        </p:xfrm>
        <a:graphic>
          <a:graphicData uri="http://schemas.openxmlformats.org/drawingml/2006/table">
            <a:tbl>
              <a:tblPr firstRow="1" bandRow="1">
                <a:tableStyleId>{5C22544A-7EE6-4342-B048-85BDC9FD1C3A}</a:tableStyleId>
              </a:tblPr>
              <a:tblGrid>
                <a:gridCol w="10137477">
                  <a:extLst>
                    <a:ext uri="{9D8B030D-6E8A-4147-A177-3AD203B41FA5}">
                      <a16:colId xmlns:a16="http://schemas.microsoft.com/office/drawing/2014/main" val="1219099813"/>
                    </a:ext>
                  </a:extLst>
                </a:gridCol>
                <a:gridCol w="1368723">
                  <a:extLst>
                    <a:ext uri="{9D8B030D-6E8A-4147-A177-3AD203B41FA5}">
                      <a16:colId xmlns:a16="http://schemas.microsoft.com/office/drawing/2014/main" val="122331809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Assessment Tools/ Referrals</a:t>
                      </a:r>
                    </a:p>
                    <a:p>
                      <a:endParaRPr lang="en-GB" dirty="0">
                        <a:latin typeface="Arial" panose="020B0604020202020204" pitchFamily="34" charset="0"/>
                        <a:cs typeface="Arial" panose="020B0604020202020204" pitchFamily="34" charset="0"/>
                      </a:endParaRPr>
                    </a:p>
                  </a:txBody>
                  <a:tcP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Tick when used</a:t>
                      </a:r>
                    </a:p>
                  </a:txBody>
                  <a:tcPr>
                    <a:solidFill>
                      <a:schemeClr val="accent4"/>
                    </a:solidFill>
                  </a:tcPr>
                </a:tc>
                <a:extLst>
                  <a:ext uri="{0D108BD9-81ED-4DB2-BD59-A6C34878D82A}">
                    <a16:rowId xmlns:a16="http://schemas.microsoft.com/office/drawing/2014/main" val="2764439587"/>
                  </a:ext>
                </a:extLst>
              </a:tr>
              <a:tr h="370840">
                <a:tc>
                  <a:txBody>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Educational Psychologist- </a:t>
                      </a:r>
                      <a:r>
                        <a:rPr lang="en-GB" sz="1800" b="0" i="1" kern="1200" dirty="0">
                          <a:solidFill>
                            <a:schemeClr val="dk1"/>
                          </a:solidFill>
                          <a:effectLst/>
                          <a:latin typeface="Arial" panose="020B0604020202020204" pitchFamily="34" charset="0"/>
                          <a:ea typeface="+mn-ea"/>
                          <a:cs typeface="Arial" panose="020B0604020202020204" pitchFamily="34" charset="0"/>
                        </a:rPr>
                        <a:t>Training in common approaches to maintaining good emotional wellbeing, such as ‘Emotion Coaching’ and ‘emotional differentiation’ (offered by the EPS)</a:t>
                      </a: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Senior Mental Health Professionals (e.g.: CAMHS, MHST) </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Medical Professionals (e.g. GP; Paediatrician) </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Early Help </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Occupational Therapy</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Speech and Language Therapist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2"/>
                        </a:rPr>
                        <a:t>Emotionally Based School Avoidance Guidance and Resources for Schools - Learning Partnership (lbhflearningpartnership.com)</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0" i="0" kern="1200" dirty="0">
                          <a:solidFill>
                            <a:schemeClr val="dk1"/>
                          </a:solidFill>
                          <a:effectLst/>
                          <a:latin typeface="Arial" panose="020B0604020202020204" pitchFamily="34" charset="0"/>
                          <a:ea typeface="+mn-ea"/>
                          <a:cs typeface="Arial" panose="020B0604020202020204" pitchFamily="34" charset="0"/>
                          <a:hlinkClick r:id="rId3"/>
                        </a:rPr>
                        <a:t>Step 1: senior mental health lead training: grant application guidance - GOV.UK (www.gov.uk)</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79278443"/>
                  </a:ext>
                </a:extLst>
              </a:tr>
            </a:tbl>
          </a:graphicData>
        </a:graphic>
      </p:graphicFrame>
    </p:spTree>
    <p:extLst>
      <p:ext uri="{BB962C8B-B14F-4D97-AF65-F5344CB8AC3E}">
        <p14:creationId xmlns:p14="http://schemas.microsoft.com/office/powerpoint/2010/main" val="327745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559CB-A791-27FE-A8BC-FFE919D8774C}"/>
              </a:ext>
            </a:extLst>
          </p:cNvPr>
          <p:cNvSpPr>
            <a:spLocks noGrp="1"/>
          </p:cNvSpPr>
          <p:nvPr>
            <p:ph sz="half" idx="1"/>
          </p:nvPr>
        </p:nvSpPr>
        <p:spPr>
          <a:xfrm>
            <a:off x="400957" y="925285"/>
            <a:ext cx="11355614" cy="5562600"/>
          </a:xfrm>
        </p:spPr>
        <p:txBody>
          <a:bodyPr anchor="ctr">
            <a:noAutofit/>
          </a:bodyPr>
          <a:lstStyle/>
          <a:p>
            <a:r>
              <a:rPr lang="en-GB" sz="1800" dirty="0">
                <a:latin typeface="Arial" panose="020B0604020202020204" pitchFamily="34" charset="0"/>
                <a:cs typeface="Arial" panose="020B0604020202020204" pitchFamily="34" charset="0"/>
              </a:rPr>
              <a:t>Staff have taken part in regular CPD and understand how to support pupils with diverse SEMH needs. </a:t>
            </a:r>
          </a:p>
          <a:p>
            <a:r>
              <a:rPr lang="en-GB" sz="1800" dirty="0">
                <a:latin typeface="Arial" panose="020B0604020202020204" pitchFamily="34" charset="0"/>
                <a:cs typeface="Arial" panose="020B0604020202020204" pitchFamily="34" charset="0"/>
              </a:rPr>
              <a:t>Staff are trained to be aware of the vulnerability of pupils with social, emotional and mental health needs to stress and anxiety.</a:t>
            </a:r>
          </a:p>
          <a:p>
            <a:r>
              <a:rPr lang="en-GB" sz="1800" dirty="0">
                <a:latin typeface="Arial" panose="020B0604020202020204" pitchFamily="34" charset="0"/>
                <a:cs typeface="Arial" panose="020B0604020202020204" pitchFamily="34" charset="0"/>
              </a:rPr>
              <a:t>Approaches and interventions are used with confidence to reduce stress and anxiety such as an adult meeting a pupil at the start of the school day or mapping anxiety triggers within a school timetable with a pupil. </a:t>
            </a:r>
          </a:p>
          <a:p>
            <a:r>
              <a:rPr lang="en-GB" sz="1800" dirty="0">
                <a:latin typeface="Arial" panose="020B0604020202020204" pitchFamily="34" charset="0"/>
                <a:cs typeface="Arial" panose="020B0604020202020204" pitchFamily="34" charset="0"/>
              </a:rPr>
              <a:t>There is a named Mental Health Lead within the school who regularly accesses training and disseminates this to staff teams.</a:t>
            </a:r>
          </a:p>
          <a:p>
            <a:r>
              <a:rPr lang="en-GB" sz="1800" dirty="0">
                <a:latin typeface="Arial" panose="020B0604020202020204" pitchFamily="34" charset="0"/>
                <a:cs typeface="Arial" panose="020B0604020202020204" pitchFamily="34" charset="0"/>
              </a:rPr>
              <a:t>Pupils should have access to trained pastoral staff such as: mentors, emotional literacy support assistants, a mental health champion, thrive practitioners, counsellors. </a:t>
            </a:r>
          </a:p>
          <a:p>
            <a:r>
              <a:rPr lang="en-GB" sz="1800" dirty="0">
                <a:latin typeface="Arial" panose="020B0604020202020204" pitchFamily="34" charset="0"/>
                <a:cs typeface="Arial" panose="020B0604020202020204" pitchFamily="34" charset="0"/>
              </a:rPr>
              <a:t>Staff understand the importance of early attachment, trauma and loss and their implications for learning and behaviour. Staff are trained in de-escalation and positive handling strategies e.g. Team Teach or MAPA.</a:t>
            </a:r>
          </a:p>
          <a:p>
            <a:r>
              <a:rPr lang="en-GB" sz="1800" dirty="0">
                <a:latin typeface="Arial" panose="020B0604020202020204" pitchFamily="34" charset="0"/>
                <a:cs typeface="Arial" panose="020B0604020202020204" pitchFamily="34" charset="0"/>
              </a:rPr>
              <a:t>Staff understand how to support pupils with bereavement and organisations to signpost to pupils &amp; families.</a:t>
            </a:r>
          </a:p>
          <a:p>
            <a:r>
              <a:rPr lang="en-GB" sz="1800" dirty="0">
                <a:latin typeface="Arial" panose="020B0604020202020204" pitchFamily="34" charset="0"/>
                <a:cs typeface="Arial" panose="020B0604020202020204" pitchFamily="34" charset="0"/>
              </a:rPr>
              <a:t>Staff understand sensory needs and how this can impact behaviour. Regular sensory environment audits are undertaken. </a:t>
            </a:r>
          </a:p>
          <a:p>
            <a:r>
              <a:rPr lang="en-GB" sz="1800" dirty="0">
                <a:latin typeface="Arial" panose="020B0604020202020204" pitchFamily="34" charset="0"/>
                <a:cs typeface="Arial" panose="020B0604020202020204" pitchFamily="34" charset="0"/>
              </a:rPr>
              <a:t>Staff understand emotional regulation strategies and are trained in evidence-based approaches such as: Zones of Regulation &amp; using The Incredible 5 – point scale.</a:t>
            </a:r>
          </a:p>
        </p:txBody>
      </p:sp>
      <p:sp>
        <p:nvSpPr>
          <p:cNvPr id="4" name="Rectangle 3">
            <a:extLst>
              <a:ext uri="{FF2B5EF4-FFF2-40B4-BE49-F238E27FC236}">
                <a16:creationId xmlns:a16="http://schemas.microsoft.com/office/drawing/2014/main" id="{4B72B808-5389-AB39-23BD-E7570B9B858A}"/>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Cognition and Learning Needs Training Expectations </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98754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30A1B-858D-49EC-982F-FBE8E717EDC6}"/>
              </a:ext>
            </a:extLst>
          </p:cNvPr>
          <p:cNvSpPr>
            <a:spLocks noGrp="1"/>
          </p:cNvSpPr>
          <p:nvPr>
            <p:ph idx="1"/>
          </p:nvPr>
        </p:nvSpPr>
        <p:spPr>
          <a:xfrm>
            <a:off x="495878" y="1481546"/>
            <a:ext cx="10746105" cy="3894908"/>
          </a:xfrm>
        </p:spPr>
        <p:txBody>
          <a:bodyPr>
            <a:noAutofit/>
          </a:bodyPr>
          <a:lstStyle/>
          <a:p>
            <a:r>
              <a:rPr lang="en-GB" sz="1800" dirty="0">
                <a:latin typeface="Arial" panose="020B0604020202020204" pitchFamily="34" charset="0"/>
                <a:cs typeface="Arial" panose="020B0604020202020204" pitchFamily="34" charset="0"/>
              </a:rPr>
              <a:t>What are the needs of the pupil?</a:t>
            </a:r>
          </a:p>
          <a:p>
            <a:r>
              <a:rPr lang="en-GB" sz="1800" dirty="0">
                <a:latin typeface="Arial" panose="020B0604020202020204" pitchFamily="34" charset="0"/>
                <a:cs typeface="Arial" panose="020B0604020202020204" pitchFamily="34" charset="0"/>
              </a:rPr>
              <a:t>Are there other needs to consider other than SEMH?</a:t>
            </a:r>
          </a:p>
          <a:p>
            <a:r>
              <a:rPr lang="en-GB" sz="1800" dirty="0">
                <a:latin typeface="Arial" panose="020B0604020202020204" pitchFamily="34" charset="0"/>
                <a:cs typeface="Arial" panose="020B0604020202020204" pitchFamily="34" charset="0"/>
              </a:rPr>
              <a:t>What factors could be contributing to the behaviour of the pupil?</a:t>
            </a:r>
          </a:p>
          <a:p>
            <a:r>
              <a:rPr lang="en-GB" sz="1800" dirty="0">
                <a:latin typeface="Arial" panose="020B0604020202020204" pitchFamily="34" charset="0"/>
                <a:cs typeface="Arial" panose="020B0604020202020204" pitchFamily="34" charset="0"/>
              </a:rPr>
              <a:t>What are the CYP’s strengths? </a:t>
            </a:r>
          </a:p>
          <a:p>
            <a:r>
              <a:rPr lang="en-GB" sz="1800" dirty="0">
                <a:latin typeface="Arial" panose="020B0604020202020204" pitchFamily="34" charset="0"/>
                <a:cs typeface="Arial" panose="020B0604020202020204" pitchFamily="34" charset="0"/>
              </a:rPr>
              <a:t>What is the impact of the CYP’s behaviour or attitude on themselves, others and their environment? </a:t>
            </a:r>
          </a:p>
          <a:p>
            <a:r>
              <a:rPr lang="en-GB" sz="1800" dirty="0">
                <a:latin typeface="Arial" panose="020B0604020202020204" pitchFamily="34" charset="0"/>
                <a:cs typeface="Arial" panose="020B0604020202020204" pitchFamily="34" charset="0"/>
              </a:rPr>
              <a:t>How prolonged or persistent is the need?</a:t>
            </a:r>
          </a:p>
          <a:p>
            <a:r>
              <a:rPr lang="en-GB" sz="1800" dirty="0">
                <a:latin typeface="Arial" panose="020B0604020202020204" pitchFamily="34" charset="0"/>
                <a:cs typeface="Arial" panose="020B0604020202020204" pitchFamily="34" charset="0"/>
              </a:rPr>
              <a:t>What has happened in the CYP’s life? Has there been any changes of behaviour?</a:t>
            </a:r>
          </a:p>
          <a:p>
            <a:r>
              <a:rPr lang="en-GB" sz="1800" dirty="0">
                <a:latin typeface="Arial" panose="020B0604020202020204" pitchFamily="34" charset="0"/>
                <a:cs typeface="Arial" panose="020B0604020202020204" pitchFamily="34" charset="0"/>
              </a:rPr>
              <a:t>When does the behaviour occur?</a:t>
            </a:r>
          </a:p>
          <a:p>
            <a:r>
              <a:rPr lang="en-GB" sz="1800" dirty="0">
                <a:latin typeface="Arial" panose="020B0604020202020204" pitchFamily="34" charset="0"/>
                <a:cs typeface="Arial" panose="020B0604020202020204" pitchFamily="34" charset="0"/>
              </a:rPr>
              <a:t>Is there a marked contrast between the home and school behaviour? </a:t>
            </a:r>
          </a:p>
          <a:p>
            <a:r>
              <a:rPr lang="en-GB" sz="1800" dirty="0">
                <a:latin typeface="Arial" panose="020B0604020202020204" pitchFamily="34" charset="0"/>
                <a:cs typeface="Arial" panose="020B0604020202020204" pitchFamily="34" charset="0"/>
              </a:rPr>
              <a:t>What support and advice is available?</a:t>
            </a:r>
          </a:p>
          <a:p>
            <a:pPr marL="0" indent="0">
              <a:buNone/>
            </a:pPr>
            <a:endParaRPr lang="en-GB" sz="1800" b="0" i="0" dirty="0">
              <a:solidFill>
                <a:srgbClr val="242424"/>
              </a:solidFill>
              <a:effectLst/>
              <a:latin typeface="Segoe UI" panose="020B0502040204020203" pitchFamily="34" charset="0"/>
            </a:endParaRPr>
          </a:p>
          <a:p>
            <a:pPr marL="0" indent="0">
              <a:buNone/>
            </a:pPr>
            <a:r>
              <a:rPr lang="en-GB" sz="1800" dirty="0"/>
              <a:t> </a:t>
            </a:r>
          </a:p>
        </p:txBody>
      </p:sp>
      <p:sp>
        <p:nvSpPr>
          <p:cNvPr id="4" name="Rectangle 3">
            <a:extLst>
              <a:ext uri="{FF2B5EF4-FFF2-40B4-BE49-F238E27FC236}">
                <a16:creationId xmlns:a16="http://schemas.microsoft.com/office/drawing/2014/main" id="{FBA2C167-CFF3-4688-B7D4-98AF41AF2905}"/>
              </a:ext>
            </a:extLst>
          </p:cNvPr>
          <p:cNvSpPr/>
          <p:nvPr/>
        </p:nvSpPr>
        <p:spPr>
          <a:xfrm>
            <a:off x="0" y="0"/>
            <a:ext cx="12192000" cy="6912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457200" algn="l"/>
              </a:tabLst>
            </a:pPr>
            <a:r>
              <a:rPr lang="en-GB" sz="2000" dirty="0">
                <a:latin typeface="Arial" panose="020B0604020202020204" pitchFamily="34" charset="0"/>
                <a:cs typeface="Arial" panose="020B0604020202020204" pitchFamily="34" charset="0"/>
              </a:rPr>
              <a:t>Further questions to consider</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621045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1499</Words>
  <Application>Microsoft Office PowerPoint</Application>
  <PresentationFormat>Widescreen</PresentationFormat>
  <Paragraphs>126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Segoe UI</vt:lpstr>
      <vt:lpstr>Office Theme</vt:lpstr>
      <vt:lpstr>Hammersmith &amp; Fulham Ordinarily Available Provision Checklist Social Emotional and 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London Borough of Hammersmith and Fulham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Hammersmith &amp; Fulham Ordinarily Available Provision Checklist Communication and Interaction  </dc:title>
  <dc:creator>Gunning Joe: H&amp;F</dc:creator>
  <cp:lastModifiedBy>Gunning Joe: H&amp;F</cp:lastModifiedBy>
  <cp:revision>1</cp:revision>
  <dcterms:created xsi:type="dcterms:W3CDTF">2024-06-11T13:01:55Z</dcterms:created>
  <dcterms:modified xsi:type="dcterms:W3CDTF">2024-06-18T06:56:39Z</dcterms:modified>
</cp:coreProperties>
</file>