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3" r:id="rId4"/>
    <p:sldId id="275" r:id="rId5"/>
    <p:sldId id="276" r:id="rId6"/>
    <p:sldId id="274" r:id="rId7"/>
    <p:sldId id="270"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A1A210-28D7-4F77-9842-182891E9D157}" v="1" dt="2024-06-18T06:56:12.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0" d="100"/>
          <a:sy n="100"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nning Joe: H&amp;F" userId="f56a7398-f86a-4f33-8eec-0d863063ff80" providerId="ADAL" clId="{37A1A210-28D7-4F77-9842-182891E9D157}"/>
    <pc:docChg chg="custSel addSld modSld">
      <pc:chgData name="Gunning Joe: H&amp;F" userId="f56a7398-f86a-4f33-8eec-0d863063ff80" providerId="ADAL" clId="{37A1A210-28D7-4F77-9842-182891E9D157}" dt="2024-06-18T06:56:12.460" v="4"/>
      <pc:docMkLst>
        <pc:docMk/>
      </pc:docMkLst>
      <pc:sldChg chg="modSp mod">
        <pc:chgData name="Gunning Joe: H&amp;F" userId="f56a7398-f86a-4f33-8eec-0d863063ff80" providerId="ADAL" clId="{37A1A210-28D7-4F77-9842-182891E9D157}" dt="2024-06-11T15:59:45.150" v="0" actId="6549"/>
        <pc:sldMkLst>
          <pc:docMk/>
          <pc:sldMk cId="285721708" sldId="273"/>
        </pc:sldMkLst>
        <pc:spChg chg="mod">
          <ac:chgData name="Gunning Joe: H&amp;F" userId="f56a7398-f86a-4f33-8eec-0d863063ff80" providerId="ADAL" clId="{37A1A210-28D7-4F77-9842-182891E9D157}" dt="2024-06-11T15:59:45.150" v="0" actId="6549"/>
          <ac:spMkLst>
            <pc:docMk/>
            <pc:sldMk cId="285721708" sldId="273"/>
            <ac:spMk id="2" creationId="{202D21FC-BDF6-9DC0-2986-A60D8EC3956A}"/>
          </ac:spMkLst>
        </pc:spChg>
      </pc:sldChg>
      <pc:sldChg chg="modSp mod">
        <pc:chgData name="Gunning Joe: H&amp;F" userId="f56a7398-f86a-4f33-8eec-0d863063ff80" providerId="ADAL" clId="{37A1A210-28D7-4F77-9842-182891E9D157}" dt="2024-06-11T15:59:49.172" v="1" actId="6549"/>
        <pc:sldMkLst>
          <pc:docMk/>
          <pc:sldMk cId="476035087" sldId="275"/>
        </pc:sldMkLst>
        <pc:spChg chg="mod">
          <ac:chgData name="Gunning Joe: H&amp;F" userId="f56a7398-f86a-4f33-8eec-0d863063ff80" providerId="ADAL" clId="{37A1A210-28D7-4F77-9842-182891E9D157}" dt="2024-06-11T15:59:49.172" v="1" actId="6549"/>
          <ac:spMkLst>
            <pc:docMk/>
            <pc:sldMk cId="476035087" sldId="275"/>
            <ac:spMk id="3" creationId="{B014F312-7F0B-6A92-E6A0-30D241DB483B}"/>
          </ac:spMkLst>
        </pc:spChg>
      </pc:sldChg>
      <pc:sldChg chg="addSp delSp modSp new mod">
        <pc:chgData name="Gunning Joe: H&amp;F" userId="f56a7398-f86a-4f33-8eec-0d863063ff80" providerId="ADAL" clId="{37A1A210-28D7-4F77-9842-182891E9D157}" dt="2024-06-18T06:56:12.460" v="4"/>
        <pc:sldMkLst>
          <pc:docMk/>
          <pc:sldMk cId="318616261" sldId="277"/>
        </pc:sldMkLst>
        <pc:spChg chg="del">
          <ac:chgData name="Gunning Joe: H&amp;F" userId="f56a7398-f86a-4f33-8eec-0d863063ff80" providerId="ADAL" clId="{37A1A210-28D7-4F77-9842-182891E9D157}" dt="2024-06-18T06:56:12.091" v="3" actId="478"/>
          <ac:spMkLst>
            <pc:docMk/>
            <pc:sldMk cId="318616261" sldId="277"/>
            <ac:spMk id="2" creationId="{068B3244-620B-A8AF-777E-4D11FBD3B24E}"/>
          </ac:spMkLst>
        </pc:spChg>
        <pc:spChg chg="del">
          <ac:chgData name="Gunning Joe: H&amp;F" userId="f56a7398-f86a-4f33-8eec-0d863063ff80" providerId="ADAL" clId="{37A1A210-28D7-4F77-9842-182891E9D157}" dt="2024-06-18T06:56:12.091" v="3" actId="478"/>
          <ac:spMkLst>
            <pc:docMk/>
            <pc:sldMk cId="318616261" sldId="277"/>
            <ac:spMk id="3" creationId="{4DE0D41E-CF52-DABA-D1DA-3849A22CD462}"/>
          </ac:spMkLst>
        </pc:spChg>
        <pc:spChg chg="add mod">
          <ac:chgData name="Gunning Joe: H&amp;F" userId="f56a7398-f86a-4f33-8eec-0d863063ff80" providerId="ADAL" clId="{37A1A210-28D7-4F77-9842-182891E9D157}" dt="2024-06-18T06:56:12.460" v="4"/>
          <ac:spMkLst>
            <pc:docMk/>
            <pc:sldMk cId="318616261" sldId="277"/>
            <ac:spMk id="4" creationId="{118A7937-C298-1D68-77E6-1712049C641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0647-D969-0261-ADCB-454135A24B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576717-C023-FC8C-846A-B6C91FCDC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5EAB33-AEE4-194A-BBBF-D461791D817B}"/>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F66ED92C-1782-543D-3299-0C11E12D36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4D90AD-3E7E-3EB6-7172-0A64A4950465}"/>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81104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A9A2-38A3-9A0F-599E-8E2C91B76F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F61B83-0C30-9FAB-CC31-5812D6AEA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229385-4443-FDB4-3CAC-829F891E2083}"/>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F3D9561E-406C-3247-853E-779C30FD0C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D8BAD1-EA87-57A8-F443-2FC2E28E47D0}"/>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209871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98B29-C640-C699-34F2-7FA6B61105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EC3803-764A-A428-232E-74A4495DF1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E46B0D-F985-2977-8C78-7E03CE600D3E}"/>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F520D60A-BFB8-D09E-886C-15A6EE74C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BA8447-FAB2-3217-478E-19E24E40D952}"/>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114885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F041-A6C3-3FD1-A3E0-EB4142F420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30AF04-76C0-E523-0295-D4053BDA4E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23E9DC-2E11-EBAF-F106-CBC99D3200F1}"/>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3F1946C1-A512-50F9-B67D-715B3A8573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0928ED-AD7B-5BDB-EB99-7242A725AD74}"/>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374773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26BE8-C27A-961E-FD0E-21B12FFC05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C69274-3C66-DB96-643A-5BEB4D9634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6B9A49-3DD9-7D17-880F-8F225CC37FDE}"/>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C11FBD7F-4975-1D2F-07DF-4448419E22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1A4F1D-B357-ACA3-A4D0-5A324ABCDD92}"/>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73250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47E1-FE48-F463-CBC5-B41F0ED46C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FED806-3CA8-8969-20AF-F531EA960B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EBD00B-9E65-E8F2-0622-147A065B2B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D67181-DE86-3E2F-9E45-F8FFE144A375}"/>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6" name="Footer Placeholder 5">
            <a:extLst>
              <a:ext uri="{FF2B5EF4-FFF2-40B4-BE49-F238E27FC236}">
                <a16:creationId xmlns:a16="http://schemas.microsoft.com/office/drawing/2014/main" id="{1B99216E-DC5F-B099-29FF-C9B66D4D6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976DEA-BBDB-D27E-02B1-BF02814FF97A}"/>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211225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3223-838D-C276-BBDE-96566EA30EB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7258C5-1B0B-EEA9-8017-3972D80D12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31041A-8A5F-861C-350C-85355D66C9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07DD05-93A2-5349-B088-C403817454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317C9E-EF31-C87B-3E9C-0DADBA669B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ABF8C2-EF1D-5EAB-84A4-C51DB053FE9D}"/>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8" name="Footer Placeholder 7">
            <a:extLst>
              <a:ext uri="{FF2B5EF4-FFF2-40B4-BE49-F238E27FC236}">
                <a16:creationId xmlns:a16="http://schemas.microsoft.com/office/drawing/2014/main" id="{B9A8C22B-1B11-7A8D-218C-8AFA6C8FA1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1EC819-1ABC-760A-A0CF-7B3221CBFA40}"/>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78149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5373-FBAE-FD5C-5A24-7F08C0F31B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1879AC-9146-060A-EB67-983C67A1E492}"/>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4" name="Footer Placeholder 3">
            <a:extLst>
              <a:ext uri="{FF2B5EF4-FFF2-40B4-BE49-F238E27FC236}">
                <a16:creationId xmlns:a16="http://schemas.microsoft.com/office/drawing/2014/main" id="{CF9B4489-EE2B-B02E-229A-3640586DE0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C5EE919-D3D7-327E-6273-74C8CD4ED8AF}"/>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210554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EB2810-3460-2337-DC65-A20F8FCF2C2C}"/>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3" name="Footer Placeholder 2">
            <a:extLst>
              <a:ext uri="{FF2B5EF4-FFF2-40B4-BE49-F238E27FC236}">
                <a16:creationId xmlns:a16="http://schemas.microsoft.com/office/drawing/2014/main" id="{6E437DDD-16C9-CC34-870E-0DADB8E6A8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D0651C-D336-D199-D278-0C9963651AC3}"/>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4021763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4257-CA85-D7E4-84F7-F0A00A7DEA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5805BC-C32F-8B2E-4D63-0213B112A2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CFF9C6-0CD0-B62C-254C-6E8FEDE51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C06FB-A68E-0D72-6365-99918433F997}"/>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6" name="Footer Placeholder 5">
            <a:extLst>
              <a:ext uri="{FF2B5EF4-FFF2-40B4-BE49-F238E27FC236}">
                <a16:creationId xmlns:a16="http://schemas.microsoft.com/office/drawing/2014/main" id="{3A1AB44F-5938-D4A6-F6D3-656DE13190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624CAE-6DB3-B6D6-D41A-F8A6B8F1AC90}"/>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424685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E2C-D408-7C2D-8A7D-87964DCC0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3DADCB-0457-6F03-3B14-D37650A2C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E7E8DD-48CF-9997-023E-06ADE01B1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AC28DB-1FF9-3FFE-4D16-3489C95E86B1}"/>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6" name="Footer Placeholder 5">
            <a:extLst>
              <a:ext uri="{FF2B5EF4-FFF2-40B4-BE49-F238E27FC236}">
                <a16:creationId xmlns:a16="http://schemas.microsoft.com/office/drawing/2014/main" id="{2739114F-2A8D-4AA4-F3B3-B490E22FE9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01A590-8266-0056-E849-7DE873CBDF8B}"/>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260359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E6B90-9CC2-4FBC-390B-C97F7DC286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AFA05C-F78C-0BF6-0542-3429D12AE1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165DB7-C6E0-84FD-E960-794D326B69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6AFB1A43-04B7-DB7B-9486-A49809C77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FC56AED-F17E-53AE-8436-93CE0C628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66AC43-F1F0-4F7E-8825-45C3F94FA42E}" type="slidenum">
              <a:rPr lang="en-GB" smtClean="0"/>
              <a:t>‹#›</a:t>
            </a:fld>
            <a:endParaRPr lang="en-GB"/>
          </a:p>
        </p:txBody>
      </p:sp>
    </p:spTree>
    <p:extLst>
      <p:ext uri="{BB962C8B-B14F-4D97-AF65-F5344CB8AC3E}">
        <p14:creationId xmlns:p14="http://schemas.microsoft.com/office/powerpoint/2010/main" val="385720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lbhf.gov.uk/sites/default/files/2023-09/H%26F%20Ordinarily%20Available%20Provision.pdf" TargetMode="External"/><Relationship Id="rId1" Type="http://schemas.openxmlformats.org/officeDocument/2006/relationships/slideLayout" Target="../slideLayouts/slideLayout1.xml"/><Relationship Id="rId4" Type="http://schemas.openxmlformats.org/officeDocument/2006/relationships/image" Target="../media/image2.jfif"/></Relationships>
</file>

<file path=ppt/slides/_rels/slide2.xml.rels><?xml version="1.0" encoding="UTF-8" standalone="yes"?>
<Relationships xmlns="http://schemas.openxmlformats.org/package/2006/relationships"><Relationship Id="rId2" Type="http://schemas.openxmlformats.org/officeDocument/2006/relationships/hyperlink" Target="https://www.lbhf.gov.uk/sites/default/files/2023-09/H%26F%20Ordinarily%20Available%20Provision.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salt.ecch.org/profess%20ionals/screeningintervention/" TargetMode="External"/><Relationship Id="rId2" Type="http://schemas.openxmlformats.org/officeDocument/2006/relationships/hyperlink" Target="https://ican.org.uk/i-canstalking-point/progresschecker-home/" TargetMode="External"/><Relationship Id="rId1" Type="http://schemas.openxmlformats.org/officeDocument/2006/relationships/slideLayout" Target="../slideLayouts/slideLayout7.xml"/><Relationship Id="rId4" Type="http://schemas.openxmlformats.org/officeDocument/2006/relationships/hyperlink" Target="https://www.thecommunicationtrust.org.uk/resources/resources/resources-forpractitioners/communication-friendly-checklists.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09981B-6BEC-32D3-15AB-345B4E33DEBF}"/>
              </a:ext>
            </a:extLst>
          </p:cNvPr>
          <p:cNvSpPr>
            <a:spLocks noGrp="1"/>
          </p:cNvSpPr>
          <p:nvPr>
            <p:ph type="ctrTitle"/>
          </p:nvPr>
        </p:nvSpPr>
        <p:spPr>
          <a:xfrm>
            <a:off x="0" y="1026417"/>
            <a:ext cx="9932904" cy="1684017"/>
          </a:xfrm>
        </p:spPr>
        <p:txBody>
          <a:bodyPr anchor="t">
            <a:noAutofit/>
          </a:bodyPr>
          <a:lstStyle/>
          <a:p>
            <a:pPr algn="l"/>
            <a:r>
              <a:rPr lang="en-GB" sz="4000" dirty="0">
                <a:latin typeface="Arial" panose="020B0604020202020204" pitchFamily="34" charset="0"/>
                <a:cs typeface="Arial" panose="020B0604020202020204" pitchFamily="34" charset="0"/>
              </a:rPr>
              <a:t>Hammersmith &amp; Fulham</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Ordinarily Available Provision Checklist</a:t>
            </a:r>
            <a:br>
              <a:rPr lang="en-GB" sz="40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Communication and Interaction  </a:t>
            </a:r>
          </a:p>
        </p:txBody>
      </p:sp>
      <p:sp>
        <p:nvSpPr>
          <p:cNvPr id="6" name="TextBox 5">
            <a:extLst>
              <a:ext uri="{FF2B5EF4-FFF2-40B4-BE49-F238E27FC236}">
                <a16:creationId xmlns:a16="http://schemas.microsoft.com/office/drawing/2014/main" id="{55F7F80A-D45F-36AC-E168-CBC1F698CC73}"/>
              </a:ext>
            </a:extLst>
          </p:cNvPr>
          <p:cNvSpPr txBox="1"/>
          <p:nvPr/>
        </p:nvSpPr>
        <p:spPr>
          <a:xfrm>
            <a:off x="173831" y="3095520"/>
            <a:ext cx="7817644" cy="646331"/>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This checklist should be used alongside the </a:t>
            </a:r>
            <a:r>
              <a:rPr lang="en-GB" dirty="0">
                <a:latin typeface="Arial" panose="020B0604020202020204" pitchFamily="34" charset="0"/>
                <a:cs typeface="Arial" panose="020B0604020202020204" pitchFamily="34" charset="0"/>
                <a:hlinkClick r:id="rId2"/>
              </a:rPr>
              <a:t>H&amp;F Ordinarily Available Provision </a:t>
            </a:r>
            <a:r>
              <a:rPr lang="en-GB" dirty="0">
                <a:latin typeface="Arial" panose="020B0604020202020204" pitchFamily="34" charset="0"/>
                <a:cs typeface="Arial" panose="020B0604020202020204" pitchFamily="34" charset="0"/>
              </a:rPr>
              <a:t>document.</a:t>
            </a:r>
          </a:p>
        </p:txBody>
      </p:sp>
      <p:sp>
        <p:nvSpPr>
          <p:cNvPr id="7" name="TextBox 6">
            <a:extLst>
              <a:ext uri="{FF2B5EF4-FFF2-40B4-BE49-F238E27FC236}">
                <a16:creationId xmlns:a16="http://schemas.microsoft.com/office/drawing/2014/main" id="{06E99EA9-6932-51E2-6BD2-EFC3E4DCF3F7}"/>
              </a:ext>
            </a:extLst>
          </p:cNvPr>
          <p:cNvSpPr txBox="1"/>
          <p:nvPr/>
        </p:nvSpPr>
        <p:spPr>
          <a:xfrm>
            <a:off x="173831" y="4543544"/>
            <a:ext cx="11646694" cy="1200329"/>
          </a:xfrm>
          <a:prstGeom prst="rect">
            <a:avLst/>
          </a:prstGeom>
          <a:solidFill>
            <a:schemeClr val="accent4">
              <a:lumMod val="20000"/>
              <a:lumOff val="80000"/>
            </a:schemeClr>
          </a:solidFill>
        </p:spPr>
        <p:txBody>
          <a:bodyPr wrap="square">
            <a:spAutoFit/>
          </a:bodyPr>
          <a:lstStyle/>
          <a:p>
            <a:r>
              <a:rPr lang="en-GB" sz="1800" i="1" dirty="0">
                <a:effectLst/>
                <a:latin typeface="Aptos" panose="020B0004020202020204" pitchFamily="34" charset="0"/>
                <a:ea typeface="Aptos" panose="020B0004020202020204" pitchFamily="34" charset="0"/>
                <a:cs typeface="Aptos" panose="020B0004020202020204" pitchFamily="34" charset="0"/>
              </a:rPr>
              <a:t>Many children and young people may have needs across more than one category and certain conditions may not fall neatly into one area of need. It is important to note that a child or young person with a particular difficulty is unlikely to need all of the provision listed in that area; rather that this document should be used as a guide for those working with the child or young person when considering the provision that could be put in place to best suit their individual needs</a:t>
            </a:r>
          </a:p>
        </p:txBody>
      </p:sp>
      <p:pic>
        <p:nvPicPr>
          <p:cNvPr id="8" name="Picture 7">
            <a:extLst>
              <a:ext uri="{FF2B5EF4-FFF2-40B4-BE49-F238E27FC236}">
                <a16:creationId xmlns:a16="http://schemas.microsoft.com/office/drawing/2014/main" id="{1EAB28FA-0A38-38FA-E471-33975648B998}"/>
              </a:ext>
            </a:extLst>
          </p:cNvPr>
          <p:cNvPicPr>
            <a:picLocks noChangeAspect="1"/>
          </p:cNvPicPr>
          <p:nvPr/>
        </p:nvPicPr>
        <p:blipFill rotWithShape="1">
          <a:blip r:embed="rId3"/>
          <a:srcRect l="30500" t="3704" r="30834" b="5629"/>
          <a:stretch/>
        </p:blipFill>
        <p:spPr>
          <a:xfrm>
            <a:off x="9108774" y="736006"/>
            <a:ext cx="2711751" cy="3576706"/>
          </a:xfrm>
          <a:prstGeom prst="rect">
            <a:avLst/>
          </a:prstGeom>
        </p:spPr>
      </p:pic>
      <p:sp>
        <p:nvSpPr>
          <p:cNvPr id="9" name="Rectangle 8">
            <a:extLst>
              <a:ext uri="{FF2B5EF4-FFF2-40B4-BE49-F238E27FC236}">
                <a16:creationId xmlns:a16="http://schemas.microsoft.com/office/drawing/2014/main" id="{D41D29BC-9EB9-05E8-B04B-8F20849794A0}"/>
              </a:ext>
            </a:extLst>
          </p:cNvPr>
          <p:cNvSpPr/>
          <p:nvPr/>
        </p:nvSpPr>
        <p:spPr>
          <a:xfrm>
            <a:off x="3175" y="6400800"/>
            <a:ext cx="12188825"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C464BC4E-4B5C-0282-5179-37444BA48294}"/>
              </a:ext>
            </a:extLst>
          </p:cNvPr>
          <p:cNvSpPr/>
          <p:nvPr/>
        </p:nvSpPr>
        <p:spPr>
          <a:xfrm>
            <a:off x="15" y="6334316"/>
            <a:ext cx="12188825" cy="640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11" name="Picture 10" descr="A logo for a company&#10;&#10;Description automatically generated">
            <a:extLst>
              <a:ext uri="{FF2B5EF4-FFF2-40B4-BE49-F238E27FC236}">
                <a16:creationId xmlns:a16="http://schemas.microsoft.com/office/drawing/2014/main" id="{91D5F264-E0BF-3728-64C1-12A376246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2776" y="6063339"/>
            <a:ext cx="1416050" cy="794661"/>
          </a:xfrm>
          <a:prstGeom prst="rect">
            <a:avLst/>
          </a:prstGeom>
        </p:spPr>
      </p:pic>
    </p:spTree>
    <p:extLst>
      <p:ext uri="{BB962C8B-B14F-4D97-AF65-F5344CB8AC3E}">
        <p14:creationId xmlns:p14="http://schemas.microsoft.com/office/powerpoint/2010/main" val="329053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8A7937-C298-1D68-77E6-1712049C6417}"/>
              </a:ext>
            </a:extLst>
          </p:cNvPr>
          <p:cNvSpPr txBox="1"/>
          <p:nvPr/>
        </p:nvSpPr>
        <p:spPr>
          <a:xfrm>
            <a:off x="228600" y="436832"/>
            <a:ext cx="11734800" cy="6032421"/>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What does this checklist document do?</a:t>
            </a:r>
          </a:p>
          <a:p>
            <a:r>
              <a:rPr lang="en-GB" dirty="0">
                <a:latin typeface="Arial" panose="020B0604020202020204" pitchFamily="34" charset="0"/>
                <a:cs typeface="Arial" panose="020B0604020202020204" pitchFamily="34" charset="0"/>
              </a:rPr>
              <a:t>This checklist document describes some of the provision for specific areas of need that should be ordinarily available in education settings in Hammersmith &amp; Fulham. It should be used in conjunction with the Council’s </a:t>
            </a:r>
            <a:r>
              <a:rPr lang="en-GB" dirty="0">
                <a:latin typeface="Arial" panose="020B0604020202020204" pitchFamily="34" charset="0"/>
                <a:cs typeface="Arial" panose="020B0604020202020204" pitchFamily="34" charset="0"/>
                <a:hlinkClick r:id="rId2"/>
              </a:rPr>
              <a:t>Ordinarily Available Guidance </a:t>
            </a:r>
            <a:r>
              <a:rPr lang="en-GB" dirty="0">
                <a:latin typeface="Arial" panose="020B0604020202020204" pitchFamily="34" charset="0"/>
                <a:cs typeface="Arial" panose="020B0604020202020204" pitchFamily="34" charset="0"/>
              </a:rPr>
              <a:t>document. </a:t>
            </a:r>
          </a:p>
          <a:p>
            <a:endParaRPr lang="en-GB"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What is the purpose of the Ordinarily Available Guidance and checklists? </a:t>
            </a:r>
          </a:p>
          <a:p>
            <a:r>
              <a:rPr lang="en-GB" dirty="0">
                <a:latin typeface="Arial" panose="020B0604020202020204" pitchFamily="34" charset="0"/>
                <a:cs typeface="Arial" panose="020B0604020202020204" pitchFamily="34" charset="0"/>
              </a:rPr>
              <a:t>This guidance aims to provide consistency and a common set of expectations about what provision should be made available for children and young people, within the structure of core and delegated funding (notional budgets) in state schools, academies &amp; free schools.</a:t>
            </a:r>
          </a:p>
          <a:p>
            <a:endParaRPr lang="en-GB"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Who should read this document? </a:t>
            </a:r>
          </a:p>
          <a:p>
            <a:r>
              <a:rPr lang="en-GB" dirty="0">
                <a:latin typeface="Arial" panose="020B0604020202020204" pitchFamily="34" charset="0"/>
                <a:cs typeface="Arial" panose="020B0604020202020204" pitchFamily="34" charset="0"/>
              </a:rPr>
              <a:t>Schools and education settings should read this in the context of their responsibility to operate a graduated response to assessing, planning for, reviewing and providing for pupil and student needs in their settings. The education setting should always consider their graduated response to meeting additional needs and show clear evidence of interventions over time. </a:t>
            </a:r>
          </a:p>
          <a:p>
            <a:endParaRPr lang="en-GB"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How will this document help?</a:t>
            </a:r>
          </a:p>
          <a:p>
            <a:r>
              <a:rPr lang="en-GB" dirty="0">
                <a:latin typeface="Arial" panose="020B0604020202020204" pitchFamily="34" charset="0"/>
                <a:cs typeface="Arial" panose="020B0604020202020204" pitchFamily="34" charset="0"/>
              </a:rPr>
              <a:t>This checklist will help schools and Local Authority officers to be clear about the expectations for provision at Universal and SEN Support. This document will help guide schools and education settings on implementing the graduated approach. This is not an exhaustive list and must be read in the context of the SEND Code of Practice 2015 and the full </a:t>
            </a:r>
            <a:r>
              <a:rPr lang="en-GB" dirty="0">
                <a:latin typeface="Arial" panose="020B0604020202020204" pitchFamily="34" charset="0"/>
                <a:cs typeface="Arial" panose="020B0604020202020204" pitchFamily="34" charset="0"/>
                <a:hlinkClick r:id="rId2"/>
              </a:rPr>
              <a:t>Ordinarily Available Guidance </a:t>
            </a:r>
            <a:r>
              <a:rPr lang="en-GB" dirty="0">
                <a:latin typeface="Arial" panose="020B0604020202020204" pitchFamily="34" charset="0"/>
                <a:cs typeface="Arial" panose="020B0604020202020204" pitchFamily="34" charset="0"/>
              </a:rPr>
              <a:t>document. </a:t>
            </a:r>
          </a:p>
        </p:txBody>
      </p:sp>
    </p:spTree>
    <p:extLst>
      <p:ext uri="{BB962C8B-B14F-4D97-AF65-F5344CB8AC3E}">
        <p14:creationId xmlns:p14="http://schemas.microsoft.com/office/powerpoint/2010/main" val="318616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1EC9F9-401D-6C99-80FB-B683788E16F4}"/>
              </a:ext>
            </a:extLst>
          </p:cNvPr>
          <p:cNvGraphicFramePr>
            <a:graphicFrameLocks noGrp="1"/>
          </p:cNvGraphicFramePr>
          <p:nvPr>
            <p:extLst>
              <p:ext uri="{D42A27DB-BD31-4B8C-83A1-F6EECF244321}">
                <p14:modId xmlns:p14="http://schemas.microsoft.com/office/powerpoint/2010/main" val="2656537055"/>
              </p:ext>
            </p:extLst>
          </p:nvPr>
        </p:nvGraphicFramePr>
        <p:xfrm>
          <a:off x="127943" y="928746"/>
          <a:ext cx="11626849" cy="5648208"/>
        </p:xfrm>
        <a:graphic>
          <a:graphicData uri="http://schemas.openxmlformats.org/drawingml/2006/table">
            <a:tbl>
              <a:tblPr firstRow="1" bandRow="1">
                <a:tableStyleId>{5C22544A-7EE6-4342-B048-85BDC9FD1C3A}</a:tableStyleId>
              </a:tblPr>
              <a:tblGrid>
                <a:gridCol w="10064492">
                  <a:extLst>
                    <a:ext uri="{9D8B030D-6E8A-4147-A177-3AD203B41FA5}">
                      <a16:colId xmlns:a16="http://schemas.microsoft.com/office/drawing/2014/main" val="2918109558"/>
                    </a:ext>
                  </a:extLst>
                </a:gridCol>
                <a:gridCol w="1562357">
                  <a:extLst>
                    <a:ext uri="{9D8B030D-6E8A-4147-A177-3AD203B41FA5}">
                      <a16:colId xmlns:a16="http://schemas.microsoft.com/office/drawing/2014/main" val="2629281436"/>
                    </a:ext>
                  </a:extLst>
                </a:gridCol>
              </a:tblGrid>
              <a:tr h="548800">
                <a:tc>
                  <a:txBody>
                    <a:bodyPr/>
                    <a:lstStyle/>
                    <a:p>
                      <a:r>
                        <a:rPr lang="en-GB" dirty="0">
                          <a:latin typeface="Arial" panose="020B0604020202020204" pitchFamily="34" charset="0"/>
                          <a:cs typeface="Arial" panose="020B0604020202020204" pitchFamily="34" charset="0"/>
                        </a:rPr>
                        <a:t>Universal Offer</a:t>
                      </a:r>
                    </a:p>
                  </a:txBody>
                  <a:tcPr anchor="ctr">
                    <a:solidFill>
                      <a:schemeClr val="accent4"/>
                    </a:solidFill>
                  </a:tcPr>
                </a:tc>
                <a:tc>
                  <a:txBody>
                    <a:bodyPr/>
                    <a:lstStyle/>
                    <a:p>
                      <a:r>
                        <a:rPr lang="en-GB" dirty="0">
                          <a:latin typeface="Arial" panose="020B0604020202020204" pitchFamily="34" charset="0"/>
                          <a:cs typeface="Arial" panose="020B0604020202020204" pitchFamily="34" charset="0"/>
                        </a:rPr>
                        <a:t>Tick when used</a:t>
                      </a:r>
                    </a:p>
                  </a:txBody>
                  <a:tcPr anchor="ctr">
                    <a:solidFill>
                      <a:schemeClr val="accent4"/>
                    </a:solidFill>
                  </a:tcPr>
                </a:tc>
                <a:extLst>
                  <a:ext uri="{0D108BD9-81ED-4DB2-BD59-A6C34878D82A}">
                    <a16:rowId xmlns:a16="http://schemas.microsoft.com/office/drawing/2014/main" val="2978828117"/>
                  </a:ext>
                </a:extLst>
              </a:tr>
              <a:tr h="313008">
                <a:tc>
                  <a:txBody>
                    <a:bodyPr/>
                    <a:lstStyle/>
                    <a:p>
                      <a:pPr marL="67945">
                        <a:lnSpc>
                          <a:spcPts val="1285"/>
                        </a:lnSpc>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‘Rules’ of good listening displayed, taught, modelled and regularly reinforced</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07942103"/>
                  </a:ext>
                </a:extLst>
              </a:tr>
              <a:tr h="313008">
                <a:tc>
                  <a:txBody>
                    <a:bodyPr/>
                    <a:lstStyle/>
                    <a:p>
                      <a:pPr marL="67945">
                        <a:lnSpc>
                          <a:spcPts val="1280"/>
                        </a:lnSpc>
                      </a:pPr>
                      <a:r>
                        <a:rPr lang="en-GB" sz="1200">
                          <a:effectLst/>
                          <a:latin typeface="Arial" panose="020B0604020202020204" pitchFamily="34" charset="0"/>
                          <a:ea typeface="Arial" panose="020B0604020202020204" pitchFamily="34" charset="0"/>
                          <a:cs typeface="Arial" panose="020B0604020202020204" pitchFamily="34" charset="0"/>
                        </a:rPr>
                        <a:t>Pupils aware of pre-arranged cues for active listening (e.g. symbol, prompt card)</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25107117"/>
                  </a:ext>
                </a:extLst>
              </a:tr>
              <a:tr h="313008">
                <a:tc>
                  <a:txBody>
                    <a:bodyPr/>
                    <a:lstStyle/>
                    <a:p>
                      <a:pPr marL="67945" marR="100965">
                        <a:lnSpc>
                          <a:spcPts val="1380"/>
                        </a:lnSpc>
                        <a:spcBef>
                          <a:spcPts val="5"/>
                        </a:spcBef>
                        <a:spcAft>
                          <a:spcPts val="0"/>
                        </a:spcAft>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Pupil’s name or agreed cue used to gain individual’s attention – and before giving instructions</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72805865"/>
                  </a:ext>
                </a:extLst>
              </a:tr>
              <a:tr h="313008">
                <a:tc>
                  <a:txBody>
                    <a:bodyPr/>
                    <a:lstStyle/>
                    <a:p>
                      <a:pPr marL="67945" marR="330200">
                        <a:lnSpc>
                          <a:spcPts val="1380"/>
                        </a:lnSpc>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Key words/vocabulary emphasized when speaking and displayed visually with picture cues</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83536755"/>
                  </a:ext>
                </a:extLst>
              </a:tr>
              <a:tr h="313008">
                <a:tc>
                  <a:txBody>
                    <a:bodyPr/>
                    <a:lstStyle/>
                    <a:p>
                      <a:pPr marL="67945" marR="584200">
                        <a:lnSpc>
                          <a:spcPts val="1380"/>
                        </a:lnSpc>
                        <a:spcAft>
                          <a:spcPts val="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Range of multi-sensory approaches used to support spoken language e.g. symbols, pictures, concrete apparatus, artefacts, role-play</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35160857"/>
                  </a:ext>
                </a:extLst>
              </a:tr>
              <a:tr h="313008">
                <a:tc>
                  <a:txBody>
                    <a:bodyPr/>
                    <a:lstStyle/>
                    <a:p>
                      <a:pPr marL="67945" marR="84455">
                        <a:lnSpc>
                          <a:spcPts val="1380"/>
                        </a:lnSpc>
                        <a:spcAft>
                          <a:spcPts val="0"/>
                        </a:spcAft>
                      </a:pPr>
                      <a:r>
                        <a:rPr lang="en-GB" sz="1200" dirty="0">
                          <a:effectLst/>
                          <a:latin typeface="Arial" panose="020B0604020202020204" pitchFamily="34" charset="0"/>
                          <a:ea typeface="Arial" panose="020B0604020202020204" pitchFamily="34" charset="0"/>
                          <a:cs typeface="Arial" panose="020B0604020202020204" pitchFamily="34" charset="0"/>
                        </a:rPr>
                        <a:t>Instructions broken down into manageable chunks and given in the order they are to be done</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44662781"/>
                  </a:ext>
                </a:extLst>
              </a:tr>
              <a:tr h="313008">
                <a:tc>
                  <a:txBody>
                    <a:bodyPr/>
                    <a:lstStyle/>
                    <a:p>
                      <a:pPr marL="67945">
                        <a:lnSpc>
                          <a:spcPts val="1270"/>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Checklists and task lists – simple and with visual cues</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95314841"/>
                  </a:ext>
                </a:extLst>
              </a:tr>
              <a:tr h="313008">
                <a:tc>
                  <a:txBody>
                    <a:bodyPr/>
                    <a:lstStyle/>
                    <a:p>
                      <a:pPr marL="67945">
                        <a:lnSpc>
                          <a:spcPts val="1285"/>
                        </a:lnSpc>
                      </a:pPr>
                      <a:r>
                        <a:rPr lang="en-GB" sz="1200">
                          <a:effectLst/>
                          <a:latin typeface="Arial" panose="020B0604020202020204" pitchFamily="34" charset="0"/>
                          <a:ea typeface="Arial" panose="020B0604020202020204" pitchFamily="34" charset="0"/>
                          <a:cs typeface="Arial" panose="020B0604020202020204" pitchFamily="34" charset="0"/>
                        </a:rPr>
                        <a:t>Delivery of information slowed down with time given to allow processing</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0967010"/>
                  </a:ext>
                </a:extLst>
              </a:tr>
              <a:tr h="313008">
                <a:tc>
                  <a:txBody>
                    <a:bodyPr/>
                    <a:lstStyle/>
                    <a:p>
                      <a:pPr marL="67945">
                        <a:lnSpc>
                          <a:spcPts val="1280"/>
                        </a:lnSpc>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Pupils are given a demonstration of what is expected</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24889015"/>
                  </a:ext>
                </a:extLst>
              </a:tr>
              <a:tr h="313008">
                <a:tc>
                  <a:txBody>
                    <a:bodyPr/>
                    <a:lstStyle/>
                    <a:p>
                      <a:pPr marL="67945">
                        <a:lnSpc>
                          <a:spcPts val="1280"/>
                        </a:lnSpc>
                      </a:pPr>
                      <a:r>
                        <a:rPr lang="en-GB" sz="1200">
                          <a:effectLst/>
                          <a:latin typeface="Arial" panose="020B0604020202020204" pitchFamily="34" charset="0"/>
                          <a:ea typeface="Arial" panose="020B0604020202020204" pitchFamily="34" charset="0"/>
                          <a:cs typeface="Arial" panose="020B0604020202020204" pitchFamily="34" charset="0"/>
                        </a:rPr>
                        <a:t>System of visual feedback in place to show if something has been understood</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32036276"/>
                  </a:ext>
                </a:extLst>
              </a:tr>
              <a:tr h="313008">
                <a:tc>
                  <a:txBody>
                    <a:bodyPr/>
                    <a:lstStyle/>
                    <a:p>
                      <a:pPr marL="67945">
                        <a:lnSpc>
                          <a:spcPts val="1285"/>
                        </a:lnSpc>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Pupils are encouraged – and shown – how to seek clarification</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73601021"/>
                  </a:ext>
                </a:extLst>
              </a:tr>
              <a:tr h="313008">
                <a:tc>
                  <a:txBody>
                    <a:bodyPr/>
                    <a:lstStyle/>
                    <a:p>
                      <a:pPr marL="67945" marR="305435">
                        <a:lnSpc>
                          <a:spcPts val="1380"/>
                        </a:lnSpc>
                        <a:spcBef>
                          <a:spcPts val="5"/>
                        </a:spcBef>
                        <a:spcAft>
                          <a:spcPts val="0"/>
                        </a:spcAft>
                      </a:pPr>
                      <a:r>
                        <a:rPr lang="en-GB" sz="1200" dirty="0">
                          <a:effectLst/>
                          <a:latin typeface="Arial" panose="020B0604020202020204" pitchFamily="34" charset="0"/>
                          <a:ea typeface="Arial" panose="020B0604020202020204" pitchFamily="34" charset="0"/>
                          <a:cs typeface="Arial" panose="020B0604020202020204" pitchFamily="34" charset="0"/>
                        </a:rPr>
                        <a:t>Prompt cards using a narrative framework (who, where, when, what happened etc.) used to support understanding of question words</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15928004"/>
                  </a:ext>
                </a:extLst>
              </a:tr>
              <a:tr h="313008">
                <a:tc>
                  <a:txBody>
                    <a:bodyPr/>
                    <a:lstStyle/>
                    <a:p>
                      <a:pPr marL="67945">
                        <a:lnSpc>
                          <a:spcPts val="1275"/>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Talking buddies or similar used to encourage responses</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50024423"/>
                  </a:ext>
                </a:extLst>
              </a:tr>
              <a:tr h="313008">
                <a:tc>
                  <a:txBody>
                    <a:bodyPr/>
                    <a:lstStyle/>
                    <a:p>
                      <a:pPr marL="67945">
                        <a:lnSpc>
                          <a:spcPts val="1285"/>
                        </a:lnSpc>
                      </a:pPr>
                      <a:r>
                        <a:rPr lang="en-GB" sz="1200">
                          <a:effectLst/>
                          <a:latin typeface="Arial" panose="020B0604020202020204" pitchFamily="34" charset="0"/>
                          <a:ea typeface="Arial" panose="020B0604020202020204" pitchFamily="34" charset="0"/>
                          <a:cs typeface="Arial" panose="020B0604020202020204" pitchFamily="34" charset="0"/>
                        </a:rPr>
                        <a:t>TAs used effectively to explain and support pupils to ask and answer questions</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11728733"/>
                  </a:ext>
                </a:extLst>
              </a:tr>
              <a:tr h="313008">
                <a:tc>
                  <a:txBody>
                    <a:bodyPr/>
                    <a:lstStyle/>
                    <a:p>
                      <a:pPr marL="67945" marR="610235">
                        <a:lnSpc>
                          <a:spcPts val="1380"/>
                        </a:lnSpc>
                        <a:spcBef>
                          <a:spcPts val="5"/>
                        </a:spcBef>
                        <a:spcAft>
                          <a:spcPts val="0"/>
                        </a:spcAft>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Classroom furniture and groupings consider whether pupils with speech &amp; communication needs can see visual prompts and the teacher</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92578967"/>
                  </a:ext>
                </a:extLst>
              </a:tr>
              <a:tr h="313008">
                <a:tc>
                  <a:txBody>
                    <a:bodyPr/>
                    <a:lstStyle/>
                    <a:p>
                      <a:pPr marL="67945">
                        <a:lnSpc>
                          <a:spcPts val="1270"/>
                        </a:lnSpc>
                      </a:pPr>
                      <a:r>
                        <a:rPr lang="en-GB" sz="1200" dirty="0">
                          <a:effectLst/>
                          <a:latin typeface="Arial" panose="020B0604020202020204" pitchFamily="34" charset="0"/>
                          <a:ea typeface="Arial" panose="020B0604020202020204" pitchFamily="34" charset="0"/>
                          <a:cs typeface="Arial" panose="020B0604020202020204" pitchFamily="34" charset="0"/>
                        </a:rPr>
                        <a:t>Access to a quiet, distraction free workstation if needed</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9472630"/>
                  </a:ext>
                </a:extLst>
              </a:tr>
            </a:tbl>
          </a:graphicData>
        </a:graphic>
      </p:graphicFrame>
      <p:sp>
        <p:nvSpPr>
          <p:cNvPr id="2" name="Rectangle 1">
            <a:extLst>
              <a:ext uri="{FF2B5EF4-FFF2-40B4-BE49-F238E27FC236}">
                <a16:creationId xmlns:a16="http://schemas.microsoft.com/office/drawing/2014/main" id="{202D21FC-BDF6-9DC0-2986-A60D8EC3956A}"/>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High Quality Teaching Strategies </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85721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EF418A-06E1-F564-B7ED-E59294789AF4}"/>
              </a:ext>
            </a:extLst>
          </p:cNvPr>
          <p:cNvGraphicFramePr>
            <a:graphicFrameLocks noGrp="1"/>
          </p:cNvGraphicFramePr>
          <p:nvPr>
            <p:extLst>
              <p:ext uri="{D42A27DB-BD31-4B8C-83A1-F6EECF244321}">
                <p14:modId xmlns:p14="http://schemas.microsoft.com/office/powerpoint/2010/main" val="3775313476"/>
              </p:ext>
            </p:extLst>
          </p:nvPr>
        </p:nvGraphicFramePr>
        <p:xfrm>
          <a:off x="152400" y="1039708"/>
          <a:ext cx="11645900" cy="5570642"/>
        </p:xfrm>
        <a:graphic>
          <a:graphicData uri="http://schemas.openxmlformats.org/drawingml/2006/table">
            <a:tbl>
              <a:tblPr firstRow="1" bandRow="1">
                <a:tableStyleId>{5C22544A-7EE6-4342-B048-85BDC9FD1C3A}</a:tableStyleId>
              </a:tblPr>
              <a:tblGrid>
                <a:gridCol w="10190162">
                  <a:extLst>
                    <a:ext uri="{9D8B030D-6E8A-4147-A177-3AD203B41FA5}">
                      <a16:colId xmlns:a16="http://schemas.microsoft.com/office/drawing/2014/main" val="2892847419"/>
                    </a:ext>
                  </a:extLst>
                </a:gridCol>
                <a:gridCol w="1455738">
                  <a:extLst>
                    <a:ext uri="{9D8B030D-6E8A-4147-A177-3AD203B41FA5}">
                      <a16:colId xmlns:a16="http://schemas.microsoft.com/office/drawing/2014/main" val="3671655785"/>
                    </a:ext>
                  </a:extLst>
                </a:gridCol>
              </a:tblGrid>
              <a:tr h="581200">
                <a:tc>
                  <a:txBody>
                    <a:bodyPr/>
                    <a:lstStyle/>
                    <a:p>
                      <a:r>
                        <a:rPr lang="en-GB" dirty="0">
                          <a:latin typeface="Arial" panose="020B0604020202020204" pitchFamily="34" charset="0"/>
                          <a:cs typeface="Arial" panose="020B0604020202020204" pitchFamily="34" charset="0"/>
                        </a:rPr>
                        <a:t>Universal Offer</a:t>
                      </a:r>
                    </a:p>
                  </a:txBody>
                  <a:tcPr anchor="ctr">
                    <a:solidFill>
                      <a:schemeClr val="accent4"/>
                    </a:solidFill>
                  </a:tcPr>
                </a:tc>
                <a:tc>
                  <a:txBody>
                    <a:bodyPr/>
                    <a:lstStyle/>
                    <a:p>
                      <a:r>
                        <a:rPr lang="en-GB" dirty="0">
                          <a:latin typeface="Arial" panose="020B0604020202020204" pitchFamily="34" charset="0"/>
                          <a:cs typeface="Arial" panose="020B0604020202020204" pitchFamily="34" charset="0"/>
                        </a:rPr>
                        <a:t>Tick when used</a:t>
                      </a:r>
                    </a:p>
                  </a:txBody>
                  <a:tcPr anchor="ctr">
                    <a:solidFill>
                      <a:schemeClr val="accent4"/>
                    </a:solidFill>
                  </a:tcPr>
                </a:tc>
                <a:extLst>
                  <a:ext uri="{0D108BD9-81ED-4DB2-BD59-A6C34878D82A}">
                    <a16:rowId xmlns:a16="http://schemas.microsoft.com/office/drawing/2014/main" val="2937606313"/>
                  </a:ext>
                </a:extLst>
              </a:tr>
              <a:tr h="379274">
                <a:tc>
                  <a:txBody>
                    <a:bodyPr/>
                    <a:lstStyle/>
                    <a:p>
                      <a:pPr algn="l"/>
                      <a:r>
                        <a:rPr lang="en-GB" sz="1200" kern="100" dirty="0">
                          <a:effectLst/>
                          <a:latin typeface="Arial" panose="020B0604020202020204" pitchFamily="34" charset="0"/>
                          <a:ea typeface="Arial" panose="020B0604020202020204" pitchFamily="34" charset="0"/>
                          <a:cs typeface="Arial" panose="020B0604020202020204" pitchFamily="34" charset="0"/>
                        </a:rPr>
                        <a:t>Use of sentence starters to support targeted questioning</a:t>
                      </a:r>
                    </a:p>
                  </a:txBody>
                  <a:tcPr marL="68580" marR="68580" marT="0" marB="0" anchor="ctr"/>
                </a:tc>
                <a:tc>
                  <a:txBody>
                    <a:bodyPr/>
                    <a:lstStyle/>
                    <a:p>
                      <a:pPr algn="l"/>
                      <a:r>
                        <a:rPr lang="en-GB" sz="1050" kern="100" dirty="0">
                          <a:effectLst/>
                          <a:latin typeface="Arial" panose="020B0604020202020204" pitchFamily="34" charset="0"/>
                          <a:ea typeface="Arial" panose="020B0604020202020204" pitchFamily="34" charset="0"/>
                          <a:cs typeface="Arial" panose="020B0604020202020204" pitchFamily="34" charset="0"/>
                        </a:rPr>
                        <a:t> </a:t>
                      </a:r>
                    </a:p>
                  </a:txBody>
                  <a:tcPr marL="68580" marR="68580" marT="0" marB="0" anchor="ctr"/>
                </a:tc>
                <a:extLst>
                  <a:ext uri="{0D108BD9-81ED-4DB2-BD59-A6C34878D82A}">
                    <a16:rowId xmlns:a16="http://schemas.microsoft.com/office/drawing/2014/main" val="1403424786"/>
                  </a:ext>
                </a:extLst>
              </a:tr>
              <a:tr h="379274">
                <a:tc>
                  <a:txBody>
                    <a:bodyPr/>
                    <a:lstStyle/>
                    <a:p>
                      <a:pPr algn="l"/>
                      <a:r>
                        <a:rPr lang="en-GB" sz="1200" kern="100" dirty="0">
                          <a:effectLst/>
                          <a:latin typeface="Arial" panose="020B0604020202020204" pitchFamily="34" charset="0"/>
                          <a:ea typeface="Arial" panose="020B0604020202020204" pitchFamily="34" charset="0"/>
                          <a:cs typeface="Arial" panose="020B0604020202020204" pitchFamily="34" charset="0"/>
                        </a:rPr>
                        <a:t>Use of thinking time and additional processing time (10-20 secs) before expecting a response</a:t>
                      </a:r>
                    </a:p>
                  </a:txBody>
                  <a:tcPr marL="68580" marR="68580" marT="0" marB="0" anchor="ctr"/>
                </a:tc>
                <a:tc>
                  <a:txBody>
                    <a:bodyPr/>
                    <a:lstStyle/>
                    <a:p>
                      <a:pPr algn="l"/>
                      <a:r>
                        <a:rPr lang="en-GB" sz="1050" kern="100">
                          <a:effectLst/>
                          <a:latin typeface="Arial" panose="020B0604020202020204" pitchFamily="34" charset="0"/>
                          <a:ea typeface="Arial" panose="020B0604020202020204" pitchFamily="34" charset="0"/>
                          <a:cs typeface="Arial" panose="020B0604020202020204" pitchFamily="34" charset="0"/>
                        </a:rPr>
                        <a:t> </a:t>
                      </a:r>
                    </a:p>
                  </a:txBody>
                  <a:tcPr marL="68580" marR="68580" marT="0" marB="0" anchor="ctr"/>
                </a:tc>
                <a:extLst>
                  <a:ext uri="{0D108BD9-81ED-4DB2-BD59-A6C34878D82A}">
                    <a16:rowId xmlns:a16="http://schemas.microsoft.com/office/drawing/2014/main" val="1980739223"/>
                  </a:ext>
                </a:extLst>
              </a:tr>
              <a:tr h="379274">
                <a:tc>
                  <a:txBody>
                    <a:bodyPr/>
                    <a:lstStyle/>
                    <a:p>
                      <a:pPr algn="l"/>
                      <a:r>
                        <a:rPr lang="en-GB" sz="1200" kern="100">
                          <a:effectLst/>
                          <a:latin typeface="Arial" panose="020B0604020202020204" pitchFamily="34" charset="0"/>
                          <a:ea typeface="Arial" panose="020B0604020202020204" pitchFamily="34" charset="0"/>
                          <a:cs typeface="Arial" panose="020B0604020202020204" pitchFamily="34" charset="0"/>
                        </a:rPr>
                        <a:t>Regular pre-teaching of vocabulary</a:t>
                      </a:r>
                    </a:p>
                  </a:txBody>
                  <a:tcPr marL="68580" marR="68580" marT="0" marB="0" anchor="ctr"/>
                </a:tc>
                <a:tc>
                  <a:txBody>
                    <a:bodyPr/>
                    <a:lstStyle/>
                    <a:p>
                      <a:pPr algn="l"/>
                      <a:r>
                        <a:rPr lang="en-GB" sz="1050" kern="100">
                          <a:effectLst/>
                          <a:latin typeface="Arial" panose="020B0604020202020204" pitchFamily="34" charset="0"/>
                          <a:ea typeface="Arial" panose="020B0604020202020204" pitchFamily="34" charset="0"/>
                          <a:cs typeface="Arial" panose="020B0604020202020204" pitchFamily="34" charset="0"/>
                        </a:rPr>
                        <a:t> </a:t>
                      </a:r>
                    </a:p>
                  </a:txBody>
                  <a:tcPr marL="68580" marR="68580" marT="0" marB="0" anchor="ctr"/>
                </a:tc>
                <a:extLst>
                  <a:ext uri="{0D108BD9-81ED-4DB2-BD59-A6C34878D82A}">
                    <a16:rowId xmlns:a16="http://schemas.microsoft.com/office/drawing/2014/main" val="811701039"/>
                  </a:ext>
                </a:extLst>
              </a:tr>
              <a:tr h="379274">
                <a:tc>
                  <a:txBody>
                    <a:bodyPr/>
                    <a:lstStyle/>
                    <a:p>
                      <a:pPr algn="l"/>
                      <a:r>
                        <a:rPr lang="en-GB" sz="1200" kern="100">
                          <a:effectLst/>
                          <a:latin typeface="Arial" panose="020B0604020202020204" pitchFamily="34" charset="0"/>
                          <a:ea typeface="Arial" panose="020B0604020202020204" pitchFamily="34" charset="0"/>
                          <a:cs typeface="Arial" panose="020B0604020202020204" pitchFamily="34" charset="0"/>
                        </a:rPr>
                        <a:t>Daily, structured programmes developed to include 1:1 and/or group teaching of social communication and interaction skills</a:t>
                      </a:r>
                    </a:p>
                  </a:txBody>
                  <a:tcPr marL="68580" marR="68580" marT="0" marB="0" anchor="ctr"/>
                </a:tc>
                <a:tc>
                  <a:txBody>
                    <a:bodyPr/>
                    <a:lstStyle/>
                    <a:p>
                      <a:pPr algn="l"/>
                      <a:r>
                        <a:rPr lang="en-GB" sz="1050" kern="100">
                          <a:effectLst/>
                          <a:latin typeface="Arial" panose="020B0604020202020204" pitchFamily="34" charset="0"/>
                          <a:ea typeface="Arial" panose="020B0604020202020204" pitchFamily="34" charset="0"/>
                          <a:cs typeface="Arial" panose="020B0604020202020204" pitchFamily="34" charset="0"/>
                        </a:rPr>
                        <a:t> </a:t>
                      </a:r>
                    </a:p>
                  </a:txBody>
                  <a:tcPr marL="68580" marR="68580" marT="0" marB="0" anchor="ctr"/>
                </a:tc>
                <a:extLst>
                  <a:ext uri="{0D108BD9-81ED-4DB2-BD59-A6C34878D82A}">
                    <a16:rowId xmlns:a16="http://schemas.microsoft.com/office/drawing/2014/main" val="1596364762"/>
                  </a:ext>
                </a:extLst>
              </a:tr>
              <a:tr h="379274">
                <a:tc>
                  <a:txBody>
                    <a:bodyPr/>
                    <a:lstStyle/>
                    <a:p>
                      <a:pPr algn="l"/>
                      <a:r>
                        <a:rPr lang="en-GB" sz="1200" kern="100">
                          <a:effectLst/>
                          <a:latin typeface="Arial" panose="020B0604020202020204" pitchFamily="34" charset="0"/>
                          <a:ea typeface="Arial" panose="020B0604020202020204" pitchFamily="34" charset="0"/>
                          <a:cs typeface="Arial" panose="020B0604020202020204" pitchFamily="34" charset="0"/>
                        </a:rPr>
                        <a:t>Incorporation of SLCN targets &amp; strategies into ongoing teaching and learning activities e.g. colourful semantics</a:t>
                      </a:r>
                    </a:p>
                  </a:txBody>
                  <a:tcPr marL="68580" marR="68580" marT="0" marB="0" anchor="ctr"/>
                </a:tc>
                <a:tc>
                  <a:txBody>
                    <a:bodyPr/>
                    <a:lstStyle/>
                    <a:p>
                      <a:pPr algn="l"/>
                      <a:r>
                        <a:rPr lang="en-GB" sz="1050" kern="100">
                          <a:effectLst/>
                          <a:latin typeface="Arial" panose="020B0604020202020204" pitchFamily="34" charset="0"/>
                          <a:ea typeface="Arial" panose="020B0604020202020204" pitchFamily="34" charset="0"/>
                          <a:cs typeface="Arial" panose="020B0604020202020204" pitchFamily="34" charset="0"/>
                        </a:rPr>
                        <a:t> </a:t>
                      </a:r>
                    </a:p>
                  </a:txBody>
                  <a:tcPr marL="68580" marR="68580" marT="0" marB="0" anchor="ctr"/>
                </a:tc>
                <a:extLst>
                  <a:ext uri="{0D108BD9-81ED-4DB2-BD59-A6C34878D82A}">
                    <a16:rowId xmlns:a16="http://schemas.microsoft.com/office/drawing/2014/main" val="62100639"/>
                  </a:ext>
                </a:extLst>
              </a:tr>
              <a:tr h="379274">
                <a:tc>
                  <a:txBody>
                    <a:bodyPr/>
                    <a:lstStyle/>
                    <a:p>
                      <a:pPr algn="l"/>
                      <a:r>
                        <a:rPr lang="en-GB" sz="1200" kern="100">
                          <a:effectLst/>
                          <a:latin typeface="Arial" panose="020B0604020202020204" pitchFamily="34" charset="0"/>
                          <a:ea typeface="Arial" panose="020B0604020202020204" pitchFamily="34" charset="0"/>
                          <a:cs typeface="Arial" panose="020B0604020202020204" pitchFamily="34" charset="0"/>
                        </a:rPr>
                        <a:t>Facilitate production of differentiated materials</a:t>
                      </a:r>
                    </a:p>
                  </a:txBody>
                  <a:tcPr marL="68580" marR="68580" marT="0" marB="0" anchor="ctr"/>
                </a:tc>
                <a:tc>
                  <a:txBody>
                    <a:bodyPr/>
                    <a:lstStyle/>
                    <a:p>
                      <a:pPr algn="l"/>
                      <a:r>
                        <a:rPr lang="en-GB" sz="1050" kern="100">
                          <a:effectLst/>
                          <a:latin typeface="Arial" panose="020B0604020202020204" pitchFamily="34" charset="0"/>
                          <a:ea typeface="Arial" panose="020B0604020202020204" pitchFamily="34" charset="0"/>
                          <a:cs typeface="Arial" panose="020B0604020202020204" pitchFamily="34" charset="0"/>
                        </a:rPr>
                        <a:t> </a:t>
                      </a:r>
                    </a:p>
                  </a:txBody>
                  <a:tcPr marL="68580" marR="68580" marT="0" marB="0" anchor="ctr"/>
                </a:tc>
                <a:extLst>
                  <a:ext uri="{0D108BD9-81ED-4DB2-BD59-A6C34878D82A}">
                    <a16:rowId xmlns:a16="http://schemas.microsoft.com/office/drawing/2014/main" val="871297450"/>
                  </a:ext>
                </a:extLst>
              </a:tr>
              <a:tr h="379274">
                <a:tc>
                  <a:txBody>
                    <a:bodyPr/>
                    <a:lstStyle/>
                    <a:p>
                      <a:pPr algn="l"/>
                      <a:r>
                        <a:rPr lang="en-GB" sz="1200" kern="100">
                          <a:effectLst/>
                          <a:latin typeface="Arial" panose="020B0604020202020204" pitchFamily="34" charset="0"/>
                          <a:ea typeface="Arial" panose="020B0604020202020204" pitchFamily="34" charset="0"/>
                          <a:cs typeface="Arial" panose="020B0604020202020204" pitchFamily="34" charset="0"/>
                        </a:rPr>
                        <a:t>Staff undertake regular environmental audits, evaluate the findings and implement strategies</a:t>
                      </a:r>
                    </a:p>
                  </a:txBody>
                  <a:tcPr marL="68580" marR="68580" marT="0" marB="0" anchor="ctr"/>
                </a:tc>
                <a:tc>
                  <a:txBody>
                    <a:bodyPr/>
                    <a:lstStyle/>
                    <a:p>
                      <a:pPr algn="l"/>
                      <a:r>
                        <a:rPr lang="en-GB" sz="1050" kern="100">
                          <a:effectLst/>
                          <a:latin typeface="Arial" panose="020B0604020202020204" pitchFamily="34" charset="0"/>
                          <a:ea typeface="Arial" panose="020B0604020202020204" pitchFamily="34" charset="0"/>
                          <a:cs typeface="Arial" panose="020B0604020202020204" pitchFamily="34" charset="0"/>
                        </a:rPr>
                        <a:t> </a:t>
                      </a:r>
                    </a:p>
                  </a:txBody>
                  <a:tcPr marL="68580" marR="68580" marT="0" marB="0" anchor="ctr"/>
                </a:tc>
                <a:extLst>
                  <a:ext uri="{0D108BD9-81ED-4DB2-BD59-A6C34878D82A}">
                    <a16:rowId xmlns:a16="http://schemas.microsoft.com/office/drawing/2014/main" val="560248466"/>
                  </a:ext>
                </a:extLst>
              </a:tr>
              <a:tr h="379274">
                <a:tc>
                  <a:txBody>
                    <a:bodyPr/>
                    <a:lstStyle/>
                    <a:p>
                      <a:pPr algn="l"/>
                      <a:r>
                        <a:rPr lang="en-GB" sz="1200" kern="100">
                          <a:effectLst/>
                          <a:latin typeface="Arial" panose="020B0604020202020204" pitchFamily="34" charset="0"/>
                          <a:ea typeface="Arial" panose="020B0604020202020204" pitchFamily="34" charset="0"/>
                          <a:cs typeface="Arial" panose="020B0604020202020204" pitchFamily="34" charset="0"/>
                        </a:rPr>
                        <a:t>Classroom furniture and groupings consider whether pupils with speech &amp; communication needs can see visual prompts and the teacher</a:t>
                      </a:r>
                    </a:p>
                  </a:txBody>
                  <a:tcPr marL="68580" marR="68580" marT="0" marB="0" anchor="ctr"/>
                </a:tc>
                <a:tc>
                  <a:txBody>
                    <a:bodyPr/>
                    <a:lstStyle/>
                    <a:p>
                      <a:pPr algn="l"/>
                      <a:r>
                        <a:rPr lang="en-GB" sz="1050" kern="100">
                          <a:effectLst/>
                          <a:latin typeface="Arial" panose="020B0604020202020204" pitchFamily="34" charset="0"/>
                          <a:ea typeface="Arial" panose="020B0604020202020204" pitchFamily="34" charset="0"/>
                          <a:cs typeface="Arial" panose="020B0604020202020204" pitchFamily="34" charset="0"/>
                        </a:rPr>
                        <a:t> </a:t>
                      </a:r>
                    </a:p>
                  </a:txBody>
                  <a:tcPr marL="68580" marR="68580" marT="0" marB="0" anchor="ctr"/>
                </a:tc>
                <a:extLst>
                  <a:ext uri="{0D108BD9-81ED-4DB2-BD59-A6C34878D82A}">
                    <a16:rowId xmlns:a16="http://schemas.microsoft.com/office/drawing/2014/main" val="3745290726"/>
                  </a:ext>
                </a:extLst>
              </a:tr>
              <a:tr h="379274">
                <a:tc>
                  <a:txBody>
                    <a:bodyPr/>
                    <a:lstStyle/>
                    <a:p>
                      <a:pPr algn="l"/>
                      <a:r>
                        <a:rPr lang="en-GB" sz="1200" kern="100" dirty="0">
                          <a:effectLst/>
                          <a:latin typeface="Arial" panose="020B0604020202020204" pitchFamily="34" charset="0"/>
                          <a:ea typeface="Arial" panose="020B0604020202020204" pitchFamily="34" charset="0"/>
                          <a:cs typeface="Arial" panose="020B0604020202020204" pitchFamily="34" charset="0"/>
                        </a:rPr>
                        <a:t>Access to a quiet, distraction free workstation if needed</a:t>
                      </a:r>
                    </a:p>
                  </a:txBody>
                  <a:tcPr marL="68580" marR="68580" marT="0" marB="0" anchor="ctr"/>
                </a:tc>
                <a:tc>
                  <a:txBody>
                    <a:bodyPr/>
                    <a:lstStyle/>
                    <a:p>
                      <a:pPr algn="l"/>
                      <a:r>
                        <a:rPr lang="en-GB" sz="1050" kern="100" dirty="0">
                          <a:effectLst/>
                          <a:latin typeface="Arial" panose="020B0604020202020204" pitchFamily="34" charset="0"/>
                          <a:ea typeface="Arial" panose="020B0604020202020204" pitchFamily="34" charset="0"/>
                          <a:cs typeface="Arial" panose="020B0604020202020204" pitchFamily="34" charset="0"/>
                        </a:rPr>
                        <a:t> </a:t>
                      </a:r>
                    </a:p>
                  </a:txBody>
                  <a:tcPr marL="68580" marR="68580" marT="0" marB="0" anchor="ctr"/>
                </a:tc>
                <a:extLst>
                  <a:ext uri="{0D108BD9-81ED-4DB2-BD59-A6C34878D82A}">
                    <a16:rowId xmlns:a16="http://schemas.microsoft.com/office/drawing/2014/main" val="1130805599"/>
                  </a:ext>
                </a:extLst>
              </a:tr>
              <a:tr h="379274">
                <a:tc>
                  <a:txBody>
                    <a:bodyPr/>
                    <a:lstStyle/>
                    <a:p>
                      <a:pPr algn="l"/>
                      <a:r>
                        <a:rPr lang="en-GB" sz="1200" kern="100" dirty="0">
                          <a:effectLst/>
                          <a:latin typeface="Arial" panose="020B0604020202020204" pitchFamily="34" charset="0"/>
                          <a:ea typeface="Arial" panose="020B0604020202020204" pitchFamily="34" charset="0"/>
                          <a:cs typeface="Arial" panose="020B0604020202020204" pitchFamily="34" charset="0"/>
                        </a:rPr>
                        <a:t>Word walls’ or similar to develop understanding of new vocabulary</a:t>
                      </a:r>
                    </a:p>
                  </a:txBody>
                  <a:tcPr marL="68580" marR="68580" marT="0" marB="0" anchor="ctr"/>
                </a:tc>
                <a:tc>
                  <a:txBody>
                    <a:bodyPr/>
                    <a:lstStyle/>
                    <a:p>
                      <a:pPr algn="l"/>
                      <a:r>
                        <a:rPr lang="en-GB" sz="1050" kern="100">
                          <a:effectLst/>
                          <a:latin typeface="Arial" panose="020B0604020202020204" pitchFamily="34" charset="0"/>
                          <a:ea typeface="Arial" panose="020B0604020202020204" pitchFamily="34" charset="0"/>
                          <a:cs typeface="Arial" panose="020B0604020202020204" pitchFamily="34" charset="0"/>
                        </a:rPr>
                        <a:t> </a:t>
                      </a:r>
                    </a:p>
                  </a:txBody>
                  <a:tcPr marL="68580" marR="68580" marT="0" marB="0" anchor="ctr"/>
                </a:tc>
                <a:extLst>
                  <a:ext uri="{0D108BD9-81ED-4DB2-BD59-A6C34878D82A}">
                    <a16:rowId xmlns:a16="http://schemas.microsoft.com/office/drawing/2014/main" val="268693952"/>
                  </a:ext>
                </a:extLst>
              </a:tr>
              <a:tr h="379274">
                <a:tc>
                  <a:txBody>
                    <a:bodyPr/>
                    <a:lstStyle/>
                    <a:p>
                      <a:pPr algn="l"/>
                      <a:r>
                        <a:rPr lang="en-GB" sz="1200" kern="100">
                          <a:effectLst/>
                          <a:latin typeface="Arial" panose="020B0604020202020204" pitchFamily="34" charset="0"/>
                          <a:ea typeface="Arial" panose="020B0604020202020204" pitchFamily="34" charset="0"/>
                          <a:cs typeface="Arial" panose="020B0604020202020204" pitchFamily="34" charset="0"/>
                        </a:rPr>
                        <a:t>Parents advised of new vocabulary so it can be reinforced at home</a:t>
                      </a:r>
                    </a:p>
                  </a:txBody>
                  <a:tcPr marL="68580" marR="68580" marT="0" marB="0" anchor="ctr"/>
                </a:tc>
                <a:tc>
                  <a:txBody>
                    <a:bodyPr/>
                    <a:lstStyle/>
                    <a:p>
                      <a:pPr algn="l"/>
                      <a:r>
                        <a:rPr lang="en-GB" sz="1050" kern="100">
                          <a:effectLst/>
                          <a:latin typeface="Arial" panose="020B0604020202020204" pitchFamily="34" charset="0"/>
                          <a:ea typeface="Arial" panose="020B0604020202020204" pitchFamily="34" charset="0"/>
                          <a:cs typeface="Arial" panose="020B0604020202020204" pitchFamily="34" charset="0"/>
                        </a:rPr>
                        <a:t> </a:t>
                      </a:r>
                    </a:p>
                  </a:txBody>
                  <a:tcPr marL="68580" marR="68580" marT="0" marB="0" anchor="ctr"/>
                </a:tc>
                <a:extLst>
                  <a:ext uri="{0D108BD9-81ED-4DB2-BD59-A6C34878D82A}">
                    <a16:rowId xmlns:a16="http://schemas.microsoft.com/office/drawing/2014/main" val="367032279"/>
                  </a:ext>
                </a:extLst>
              </a:tr>
              <a:tr h="379274">
                <a:tc>
                  <a:txBody>
                    <a:bodyPr/>
                    <a:lstStyle/>
                    <a:p>
                      <a:pPr algn="l"/>
                      <a:r>
                        <a:rPr lang="en-GB" sz="1200" kern="100">
                          <a:effectLst/>
                          <a:latin typeface="Arial" panose="020B0604020202020204" pitchFamily="34" charset="0"/>
                          <a:ea typeface="Arial" panose="020B0604020202020204" pitchFamily="34" charset="0"/>
                          <a:cs typeface="Arial" panose="020B0604020202020204" pitchFamily="34" charset="0"/>
                        </a:rPr>
                        <a:t>Appropriate use of visual timetables – personalised to the child</a:t>
                      </a:r>
                    </a:p>
                  </a:txBody>
                  <a:tcPr marL="68580" marR="68580" marT="0" marB="0" anchor="ctr"/>
                </a:tc>
                <a:tc>
                  <a:txBody>
                    <a:bodyPr/>
                    <a:lstStyle/>
                    <a:p>
                      <a:pPr algn="l"/>
                      <a:r>
                        <a:rPr lang="en-GB" sz="1050" kern="100">
                          <a:effectLst/>
                          <a:latin typeface="Arial" panose="020B0604020202020204" pitchFamily="34" charset="0"/>
                          <a:ea typeface="Arial" panose="020B0604020202020204" pitchFamily="34" charset="0"/>
                          <a:cs typeface="Arial" panose="020B0604020202020204" pitchFamily="34" charset="0"/>
                        </a:rPr>
                        <a:t> </a:t>
                      </a:r>
                    </a:p>
                  </a:txBody>
                  <a:tcPr marL="68580" marR="68580" marT="0" marB="0" anchor="ctr"/>
                </a:tc>
                <a:extLst>
                  <a:ext uri="{0D108BD9-81ED-4DB2-BD59-A6C34878D82A}">
                    <a16:rowId xmlns:a16="http://schemas.microsoft.com/office/drawing/2014/main" val="377532245"/>
                  </a:ext>
                </a:extLst>
              </a:tr>
              <a:tr h="379274">
                <a:tc>
                  <a:txBody>
                    <a:bodyPr/>
                    <a:lstStyle/>
                    <a:p>
                      <a:pPr algn="l"/>
                      <a:r>
                        <a:rPr lang="en-GB" sz="1200" kern="100" dirty="0">
                          <a:effectLst/>
                          <a:latin typeface="Arial" panose="020B0604020202020204" pitchFamily="34" charset="0"/>
                          <a:ea typeface="Arial" panose="020B0604020202020204" pitchFamily="34" charset="0"/>
                          <a:cs typeface="Arial" panose="020B0604020202020204" pitchFamily="34" charset="0"/>
                        </a:rPr>
                        <a:t>Minimise use of abstract language</a:t>
                      </a:r>
                    </a:p>
                  </a:txBody>
                  <a:tcPr marL="68580" marR="68580" marT="0" marB="0" anchor="ctr"/>
                </a:tc>
                <a:tc>
                  <a:txBody>
                    <a:bodyPr/>
                    <a:lstStyle/>
                    <a:p>
                      <a:pPr algn="l"/>
                      <a:r>
                        <a:rPr lang="en-GB" sz="1050" kern="100" dirty="0">
                          <a:effectLst/>
                          <a:latin typeface="Arial" panose="020B0604020202020204" pitchFamily="34" charset="0"/>
                          <a:ea typeface="Arial" panose="020B0604020202020204" pitchFamily="34" charset="0"/>
                          <a:cs typeface="Arial" panose="020B0604020202020204" pitchFamily="34" charset="0"/>
                        </a:rPr>
                        <a:t> </a:t>
                      </a:r>
                    </a:p>
                  </a:txBody>
                  <a:tcPr marL="68580" marR="68580" marT="0" marB="0" anchor="ctr"/>
                </a:tc>
                <a:extLst>
                  <a:ext uri="{0D108BD9-81ED-4DB2-BD59-A6C34878D82A}">
                    <a16:rowId xmlns:a16="http://schemas.microsoft.com/office/drawing/2014/main" val="1481691566"/>
                  </a:ext>
                </a:extLst>
              </a:tr>
            </a:tbl>
          </a:graphicData>
        </a:graphic>
      </p:graphicFrame>
      <p:sp>
        <p:nvSpPr>
          <p:cNvPr id="3" name="Rectangle 2">
            <a:extLst>
              <a:ext uri="{FF2B5EF4-FFF2-40B4-BE49-F238E27FC236}">
                <a16:creationId xmlns:a16="http://schemas.microsoft.com/office/drawing/2014/main" id="{B014F312-7F0B-6A92-E6A0-30D241DB483B}"/>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High Quality Teaching Strategies </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7603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F394D32-C801-DF64-3C15-25BD0081FDD0}"/>
              </a:ext>
            </a:extLst>
          </p:cNvPr>
          <p:cNvGraphicFramePr>
            <a:graphicFrameLocks noGrp="1"/>
          </p:cNvGraphicFramePr>
          <p:nvPr>
            <p:extLst>
              <p:ext uri="{D42A27DB-BD31-4B8C-83A1-F6EECF244321}">
                <p14:modId xmlns:p14="http://schemas.microsoft.com/office/powerpoint/2010/main" val="1976312396"/>
              </p:ext>
            </p:extLst>
          </p:nvPr>
        </p:nvGraphicFramePr>
        <p:xfrm>
          <a:off x="118544" y="905441"/>
          <a:ext cx="11789121" cy="5554982"/>
        </p:xfrm>
        <a:graphic>
          <a:graphicData uri="http://schemas.openxmlformats.org/drawingml/2006/table">
            <a:tbl>
              <a:tblPr firstRow="1" bandRow="1">
                <a:tableStyleId>{5C22544A-7EE6-4342-B048-85BDC9FD1C3A}</a:tableStyleId>
              </a:tblPr>
              <a:tblGrid>
                <a:gridCol w="10302737">
                  <a:extLst>
                    <a:ext uri="{9D8B030D-6E8A-4147-A177-3AD203B41FA5}">
                      <a16:colId xmlns:a16="http://schemas.microsoft.com/office/drawing/2014/main" val="1421557316"/>
                    </a:ext>
                  </a:extLst>
                </a:gridCol>
                <a:gridCol w="1486384">
                  <a:extLst>
                    <a:ext uri="{9D8B030D-6E8A-4147-A177-3AD203B41FA5}">
                      <a16:colId xmlns:a16="http://schemas.microsoft.com/office/drawing/2014/main" val="434023848"/>
                    </a:ext>
                  </a:extLst>
                </a:gridCol>
              </a:tblGrid>
              <a:tr h="677466">
                <a:tc>
                  <a:txBody>
                    <a:bodyPr/>
                    <a:lstStyle/>
                    <a:p>
                      <a:r>
                        <a:rPr lang="en-GB" dirty="0">
                          <a:latin typeface="Arial" panose="020B0604020202020204" pitchFamily="34" charset="0"/>
                          <a:cs typeface="Arial" panose="020B0604020202020204" pitchFamily="34" charset="0"/>
                        </a:rPr>
                        <a:t>Interventions</a:t>
                      </a:r>
                    </a:p>
                  </a:txBody>
                  <a:tcPr anchor="c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Tick when used</a:t>
                      </a:r>
                    </a:p>
                  </a:txBody>
                  <a:tcPr anchor="ctr">
                    <a:solidFill>
                      <a:schemeClr val="accent4"/>
                    </a:solidFill>
                  </a:tcPr>
                </a:tc>
                <a:extLst>
                  <a:ext uri="{0D108BD9-81ED-4DB2-BD59-A6C34878D82A}">
                    <a16:rowId xmlns:a16="http://schemas.microsoft.com/office/drawing/2014/main" val="2177310141"/>
                  </a:ext>
                </a:extLst>
              </a:tr>
              <a:tr h="348394">
                <a:tc>
                  <a:txBody>
                    <a:bodyPr/>
                    <a:lstStyle/>
                    <a:p>
                      <a:pPr marL="67945">
                        <a:lnSpc>
                          <a:spcPts val="1280"/>
                        </a:lnSpc>
                        <a:spcAft>
                          <a:spcPts val="800"/>
                        </a:spcAft>
                      </a:pPr>
                      <a:r>
                        <a:rPr lang="en-GB" sz="1200" dirty="0">
                          <a:effectLst/>
                          <a:latin typeface="Arial" panose="020B0604020202020204" pitchFamily="34" charset="0"/>
                          <a:ea typeface="Arial" panose="020B0604020202020204" pitchFamily="34" charset="0"/>
                          <a:cs typeface="Arial" panose="020B0604020202020204" pitchFamily="34" charset="0"/>
                        </a:rPr>
                        <a:t>Programmes advised by Speech and Language Service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958577047"/>
                  </a:ext>
                </a:extLst>
              </a:tr>
              <a:tr h="348394">
                <a:tc>
                  <a:txBody>
                    <a:bodyPr/>
                    <a:lstStyle/>
                    <a:p>
                      <a:pPr marL="67945">
                        <a:lnSpc>
                          <a:spcPts val="1285"/>
                        </a:lnSpc>
                        <a:spcAft>
                          <a:spcPts val="8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Programmes advised by external agency</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67945">
                        <a:lnSpc>
                          <a:spcPts val="1285"/>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2903693"/>
                  </a:ext>
                </a:extLst>
              </a:tr>
              <a:tr h="348394">
                <a:tc>
                  <a:txBody>
                    <a:bodyPr/>
                    <a:lstStyle/>
                    <a:p>
                      <a:pPr marL="67945">
                        <a:lnSpc>
                          <a:spcPts val="1275"/>
                        </a:lnSpc>
                        <a:spcAft>
                          <a:spcPts val="8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Small group language work</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67945">
                        <a:lnSpc>
                          <a:spcPts val="1275"/>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463767221"/>
                  </a:ext>
                </a:extLst>
              </a:tr>
              <a:tr h="348394">
                <a:tc>
                  <a:txBody>
                    <a:bodyPr/>
                    <a:lstStyle/>
                    <a:p>
                      <a:pPr marL="67945">
                        <a:lnSpc>
                          <a:spcPts val="1280"/>
                        </a:lnSpc>
                        <a:spcAft>
                          <a:spcPts val="8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Receptive language activities e.g. ‘Blacksheep Publications’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348055948"/>
                  </a:ext>
                </a:extLst>
              </a:tr>
              <a:tr h="348394">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‘Elklan’ language programme training for school staff</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649150612"/>
                  </a:ext>
                </a:extLst>
              </a:tr>
              <a:tr h="348394">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Opportunities to work 1:1 with a scribe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868121043"/>
                  </a:ext>
                </a:extLst>
              </a:tr>
              <a:tr h="348394">
                <a:tc>
                  <a:txBody>
                    <a:bodyPr/>
                    <a:lstStyle/>
                    <a:p>
                      <a:pPr marL="67945">
                        <a:lnSpc>
                          <a:spcPts val="1280"/>
                        </a:lnSpc>
                        <a:spcAft>
                          <a:spcPts val="8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Small group or 1:1 work to develop social skills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346232701"/>
                  </a:ext>
                </a:extLst>
              </a:tr>
              <a:tr h="348394">
                <a:tc>
                  <a:txBody>
                    <a:bodyPr/>
                    <a:lstStyle/>
                    <a:p>
                      <a:pPr marL="67945">
                        <a:lnSpc>
                          <a:spcPts val="1285"/>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Support or alternative provision for break times e.g. Nurture group etc.</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67945">
                        <a:lnSpc>
                          <a:spcPts val="1285"/>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029471701"/>
                  </a:ext>
                </a:extLst>
              </a:tr>
              <a:tr h="348394">
                <a:tc>
                  <a:txBody>
                    <a:bodyPr/>
                    <a:lstStyle/>
                    <a:p>
                      <a:pPr marL="67945">
                        <a:lnSpc>
                          <a:spcPts val="1280"/>
                        </a:lnSpc>
                        <a:spcAft>
                          <a:spcPts val="8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Support available if pupil has to leave the classroom to go to a pre-arranged place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391317618"/>
                  </a:ext>
                </a:extLst>
              </a:tr>
              <a:tr h="348394">
                <a:tc>
                  <a:txBody>
                    <a:bodyPr/>
                    <a:lstStyle/>
                    <a:p>
                      <a:pPr marL="67945" marR="500380">
                        <a:lnSpc>
                          <a:spcPts val="1380"/>
                        </a:lnSpc>
                        <a:spcBef>
                          <a:spcPts val="5"/>
                        </a:spcBef>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Support at times of particular stress e.g. coming into school, home time, PE lessons etc.</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67945" marR="500380">
                        <a:lnSpc>
                          <a:spcPts val="1380"/>
                        </a:lnSpc>
                        <a:spcBef>
                          <a:spcPts val="5"/>
                        </a:spcBef>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278032398"/>
                  </a:ext>
                </a:extLst>
              </a:tr>
              <a:tr h="348394">
                <a:tc>
                  <a:txBody>
                    <a:bodyPr/>
                    <a:lstStyle/>
                    <a:p>
                      <a:pPr marL="67945">
                        <a:lnSpc>
                          <a:spcPts val="1280"/>
                        </a:lnSpc>
                        <a:spcAft>
                          <a:spcPts val="8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Regular sessions with learning mentor</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316179299"/>
                  </a:ext>
                </a:extLst>
              </a:tr>
              <a:tr h="348394">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Social stories written for specific areas of difficulty</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074474647"/>
                  </a:ext>
                </a:extLst>
              </a:tr>
              <a:tr h="348394">
                <a:tc>
                  <a:txBody>
                    <a:bodyPr/>
                    <a:lstStyle/>
                    <a:p>
                      <a:pPr marL="67945">
                        <a:lnSpc>
                          <a:spcPts val="1280"/>
                        </a:lnSpc>
                        <a:spcAft>
                          <a:spcPts val="80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Comic strip conversations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742696781"/>
                  </a:ext>
                </a:extLst>
              </a:tr>
              <a:tr h="348394">
                <a:tc>
                  <a:txBody>
                    <a:bodyPr/>
                    <a:lstStyle/>
                    <a:p>
                      <a:pPr marL="67945">
                        <a:lnSpc>
                          <a:spcPts val="1285"/>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In class support to facilitate access to the curriculum.</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67945">
                        <a:lnSpc>
                          <a:spcPts val="1285"/>
                        </a:lnSpc>
                        <a:spcAft>
                          <a:spcPts val="800"/>
                        </a:spcAft>
                      </a:pPr>
                      <a:r>
                        <a:rPr lang="en-GB" sz="1200" dirty="0">
                          <a:effectLst/>
                          <a:latin typeface="Arial" panose="020B0604020202020204" pitchFamily="34" charset="0"/>
                          <a:ea typeface="Arial" panose="020B060402020202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994951130"/>
                  </a:ext>
                </a:extLst>
              </a:tr>
            </a:tbl>
          </a:graphicData>
        </a:graphic>
      </p:graphicFrame>
      <p:sp>
        <p:nvSpPr>
          <p:cNvPr id="3" name="Rectangle 2">
            <a:extLst>
              <a:ext uri="{FF2B5EF4-FFF2-40B4-BE49-F238E27FC236}">
                <a16:creationId xmlns:a16="http://schemas.microsoft.com/office/drawing/2014/main" id="{AE39165E-335B-0743-0C3A-59DAD3A5F016}"/>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Interventions</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05381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62AF5E2-1326-92A0-48AE-55639A84E5D5}"/>
              </a:ext>
            </a:extLst>
          </p:cNvPr>
          <p:cNvGraphicFramePr>
            <a:graphicFrameLocks noGrp="1"/>
          </p:cNvGraphicFramePr>
          <p:nvPr>
            <p:extLst>
              <p:ext uri="{D42A27DB-BD31-4B8C-83A1-F6EECF244321}">
                <p14:modId xmlns:p14="http://schemas.microsoft.com/office/powerpoint/2010/main" val="3496265116"/>
              </p:ext>
            </p:extLst>
          </p:nvPr>
        </p:nvGraphicFramePr>
        <p:xfrm>
          <a:off x="342900" y="1417320"/>
          <a:ext cx="11506200" cy="4023360"/>
        </p:xfrm>
        <a:graphic>
          <a:graphicData uri="http://schemas.openxmlformats.org/drawingml/2006/table">
            <a:tbl>
              <a:tblPr firstRow="1" bandRow="1">
                <a:tableStyleId>{5C22544A-7EE6-4342-B048-85BDC9FD1C3A}</a:tableStyleId>
              </a:tblPr>
              <a:tblGrid>
                <a:gridCol w="10137477">
                  <a:extLst>
                    <a:ext uri="{9D8B030D-6E8A-4147-A177-3AD203B41FA5}">
                      <a16:colId xmlns:a16="http://schemas.microsoft.com/office/drawing/2014/main" val="1219099813"/>
                    </a:ext>
                  </a:extLst>
                </a:gridCol>
                <a:gridCol w="1368723">
                  <a:extLst>
                    <a:ext uri="{9D8B030D-6E8A-4147-A177-3AD203B41FA5}">
                      <a16:colId xmlns:a16="http://schemas.microsoft.com/office/drawing/2014/main" val="122331809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Assessment Tools/ Referrals</a:t>
                      </a:r>
                    </a:p>
                  </a:txBody>
                  <a:tcPr anchor="c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Tick when used</a:t>
                      </a:r>
                    </a:p>
                  </a:txBody>
                  <a:tcPr anchor="ctr">
                    <a:solidFill>
                      <a:schemeClr val="accent4"/>
                    </a:solidFill>
                  </a:tcPr>
                </a:tc>
                <a:extLst>
                  <a:ext uri="{0D108BD9-81ED-4DB2-BD59-A6C34878D82A}">
                    <a16:rowId xmlns:a16="http://schemas.microsoft.com/office/drawing/2014/main" val="2764439587"/>
                  </a:ext>
                </a:extLst>
              </a:tr>
              <a:tr h="370840">
                <a:tc>
                  <a:txBody>
                    <a:bodyPr/>
                    <a:lstStyle/>
                    <a:p>
                      <a:r>
                        <a:rPr lang="en-GB" sz="1800" dirty="0">
                          <a:latin typeface="Arial" panose="020B0604020202020204" pitchFamily="34" charset="0"/>
                          <a:cs typeface="Arial" panose="020B0604020202020204" pitchFamily="34" charset="0"/>
                        </a:rPr>
                        <a:t>ICAN Progression Tools • </a:t>
                      </a:r>
                      <a:r>
                        <a:rPr lang="en-GB" sz="1800" dirty="0">
                          <a:latin typeface="Arial" panose="020B0604020202020204" pitchFamily="34" charset="0"/>
                          <a:cs typeface="Arial" panose="020B0604020202020204" pitchFamily="34" charset="0"/>
                          <a:hlinkClick r:id="rId2"/>
                        </a:rPr>
                        <a:t>https://ican.org.uk/i-canstalking-point/progresschecker-home/</a:t>
                      </a:r>
                      <a:r>
                        <a:rPr lang="en-GB" sz="1800" dirty="0">
                          <a:latin typeface="Arial" panose="020B0604020202020204" pitchFamily="34" charset="0"/>
                          <a:cs typeface="Arial" panose="020B0604020202020204" pitchFamily="34" charset="0"/>
                        </a:rPr>
                        <a:t> (INSPIRE JCT Team)</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Use of Behaviour Iceberg</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More assessment tools can be found here: </a:t>
                      </a:r>
                      <a:r>
                        <a:rPr lang="en-GB" sz="1800" dirty="0">
                          <a:latin typeface="Arial" panose="020B0604020202020204" pitchFamily="34" charset="0"/>
                          <a:cs typeface="Arial" panose="020B0604020202020204" pitchFamily="34" charset="0"/>
                          <a:hlinkClick r:id="rId3"/>
                        </a:rPr>
                        <a:t>https://salt.ecch.org/profess </a:t>
                      </a:r>
                      <a:r>
                        <a:rPr lang="en-GB" sz="1800" dirty="0" err="1">
                          <a:latin typeface="Arial" panose="020B0604020202020204" pitchFamily="34" charset="0"/>
                          <a:cs typeface="Arial" panose="020B0604020202020204" pitchFamily="34" charset="0"/>
                          <a:hlinkClick r:id="rId3"/>
                        </a:rPr>
                        <a:t>ionals</a:t>
                      </a:r>
                      <a:r>
                        <a:rPr lang="en-GB" sz="1800" dirty="0">
                          <a:latin typeface="Arial" panose="020B0604020202020204" pitchFamily="34" charset="0"/>
                          <a:cs typeface="Arial" panose="020B0604020202020204" pitchFamily="34" charset="0"/>
                          <a:hlinkClick r:id="rId3"/>
                        </a:rPr>
                        <a:t>/</a:t>
                      </a:r>
                      <a:r>
                        <a:rPr lang="en-GB" sz="1800" dirty="0" err="1">
                          <a:latin typeface="Arial" panose="020B0604020202020204" pitchFamily="34" charset="0"/>
                          <a:cs typeface="Arial" panose="020B0604020202020204" pitchFamily="34" charset="0"/>
                          <a:hlinkClick r:id="rId3"/>
                        </a:rPr>
                        <a:t>screeningintervention</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Strategies from Communication friendly classrooms </a:t>
                      </a:r>
                      <a:r>
                        <a:rPr lang="en-GB" dirty="0">
                          <a:latin typeface="Arial" panose="020B0604020202020204" pitchFamily="34" charset="0"/>
                          <a:cs typeface="Arial" panose="020B0604020202020204" pitchFamily="34" charset="0"/>
                          <a:hlinkClick r:id="rId4"/>
                        </a:rPr>
                        <a:t>https://www.thecommunicationtrust.org.uk/resources/resources/resources-forpractitioners/communication-friendly-checklists.aspx</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79278443"/>
                  </a:ext>
                </a:extLst>
              </a:tr>
            </a:tbl>
          </a:graphicData>
        </a:graphic>
      </p:graphicFrame>
      <p:sp>
        <p:nvSpPr>
          <p:cNvPr id="3" name="Rectangle 2">
            <a:extLst>
              <a:ext uri="{FF2B5EF4-FFF2-40B4-BE49-F238E27FC236}">
                <a16:creationId xmlns:a16="http://schemas.microsoft.com/office/drawing/2014/main" id="{950309A9-B68D-E961-A814-29982C6B775A}"/>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Assessment Tools</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277454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559CB-A791-27FE-A8BC-FFE919D8774C}"/>
              </a:ext>
            </a:extLst>
          </p:cNvPr>
          <p:cNvSpPr>
            <a:spLocks noGrp="1"/>
          </p:cNvSpPr>
          <p:nvPr>
            <p:ph sz="half" idx="1"/>
          </p:nvPr>
        </p:nvSpPr>
        <p:spPr>
          <a:xfrm>
            <a:off x="444500" y="1652059"/>
            <a:ext cx="11163300" cy="4023359"/>
          </a:xfrm>
        </p:spPr>
        <p:txBody>
          <a:bodyPr>
            <a:normAutofit/>
          </a:bodyPr>
          <a:lstStyle/>
          <a:p>
            <a:r>
              <a:rPr lang="en-GB" sz="1800" dirty="0">
                <a:latin typeface="Arial" panose="020B0604020202020204" pitchFamily="34" charset="0"/>
                <a:cs typeface="Arial" panose="020B0604020202020204" pitchFamily="34" charset="0"/>
              </a:rPr>
              <a:t>All school staff should take part in speech, language and communication needs awareness training on a regular basis.</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There are staff who have participated in Autism Awareness training and who disseminate information throughout the school.</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There is a named member of staff who is trained in undertaking Environmental Audits. </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There are staff in school trained on specialist approaches and evidenced based interventions to support specialist needs such as: PECS, Autism Awareness, Structured Teaching, Makaton, Intensive Interaction, Emotional Regulation.</a:t>
            </a:r>
          </a:p>
        </p:txBody>
      </p:sp>
      <p:sp>
        <p:nvSpPr>
          <p:cNvPr id="4" name="Rectangle 3">
            <a:extLst>
              <a:ext uri="{FF2B5EF4-FFF2-40B4-BE49-F238E27FC236}">
                <a16:creationId xmlns:a16="http://schemas.microsoft.com/office/drawing/2014/main" id="{4B72B808-5389-AB39-23BD-E7570B9B858A}"/>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Speech, Language and Communication Needs - SLCN Training Expectations</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87548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30A1B-858D-49EC-982F-FBE8E717EDC6}"/>
              </a:ext>
            </a:extLst>
          </p:cNvPr>
          <p:cNvSpPr>
            <a:spLocks noGrp="1"/>
          </p:cNvSpPr>
          <p:nvPr>
            <p:ph idx="1"/>
          </p:nvPr>
        </p:nvSpPr>
        <p:spPr>
          <a:xfrm>
            <a:off x="441450" y="1417320"/>
            <a:ext cx="10746105" cy="4023360"/>
          </a:xfrm>
        </p:spPr>
        <p:txBody>
          <a:bodyPr>
            <a:normAutofit/>
          </a:bodyPr>
          <a:lstStyle/>
          <a:p>
            <a:pPr marL="465750" indent="-285750">
              <a:lnSpc>
                <a:spcPct val="100000"/>
              </a:lnSpc>
              <a:spcBef>
                <a:spcPts val="0"/>
              </a:spcBef>
              <a:spcAft>
                <a:spcPts val="1200"/>
              </a:spcAft>
            </a:pPr>
            <a:r>
              <a:rPr lang="en-GB" sz="1800" dirty="0">
                <a:latin typeface="Arial" panose="020B0604020202020204" pitchFamily="34" charset="0"/>
                <a:cs typeface="Arial" panose="020B0604020202020204" pitchFamily="34" charset="0"/>
              </a:rPr>
              <a:t>Has hearing been checked? </a:t>
            </a:r>
          </a:p>
          <a:p>
            <a:pPr marL="465750" indent="-285750">
              <a:lnSpc>
                <a:spcPct val="100000"/>
              </a:lnSpc>
              <a:spcBef>
                <a:spcPts val="0"/>
              </a:spcBef>
              <a:spcAft>
                <a:spcPts val="1200"/>
              </a:spcAft>
            </a:pPr>
            <a:r>
              <a:rPr lang="en-GB" sz="1800" dirty="0">
                <a:latin typeface="Arial" panose="020B0604020202020204" pitchFamily="34" charset="0"/>
                <a:cs typeface="Arial" panose="020B0604020202020204" pitchFamily="34" charset="0"/>
              </a:rPr>
              <a:t>Is the environment suitable for good listening and attention?</a:t>
            </a:r>
          </a:p>
          <a:p>
            <a:pPr marL="465750" indent="-285750">
              <a:lnSpc>
                <a:spcPct val="100000"/>
              </a:lnSpc>
              <a:spcBef>
                <a:spcPts val="0"/>
              </a:spcBef>
              <a:spcAft>
                <a:spcPts val="1200"/>
              </a:spcAft>
            </a:pPr>
            <a:r>
              <a:rPr lang="en-GB" sz="1800" dirty="0">
                <a:latin typeface="Arial" panose="020B0604020202020204" pitchFamily="34" charset="0"/>
                <a:cs typeface="Arial" panose="020B0604020202020204" pitchFamily="34" charset="0"/>
              </a:rPr>
              <a:t> What support has been put in place prior to a referral to the Speech and Language Therapist?</a:t>
            </a:r>
          </a:p>
          <a:p>
            <a:pPr marL="465750" indent="-285750">
              <a:lnSpc>
                <a:spcPct val="100000"/>
              </a:lnSpc>
              <a:spcBef>
                <a:spcPts val="0"/>
              </a:spcBef>
              <a:spcAft>
                <a:spcPts val="1200"/>
              </a:spcAft>
            </a:pPr>
            <a:r>
              <a:rPr lang="en-GB" sz="1800" dirty="0">
                <a:latin typeface="Arial" panose="020B0604020202020204" pitchFamily="34" charset="0"/>
                <a:cs typeface="Arial" panose="020B0604020202020204" pitchFamily="34" charset="0"/>
              </a:rPr>
              <a:t> Are there a lot of distractions when delivering </a:t>
            </a:r>
            <a:r>
              <a:rPr lang="en-GB" sz="1800" dirty="0" err="1">
                <a:latin typeface="Arial" panose="020B0604020202020204" pitchFamily="34" charset="0"/>
                <a:cs typeface="Arial" panose="020B0604020202020204" pitchFamily="34" charset="0"/>
              </a:rPr>
              <a:t>SaLT</a:t>
            </a:r>
            <a:r>
              <a:rPr lang="en-GB" sz="1800" dirty="0">
                <a:latin typeface="Arial" panose="020B0604020202020204" pitchFamily="34" charset="0"/>
                <a:cs typeface="Arial" panose="020B0604020202020204" pitchFamily="34" charset="0"/>
              </a:rPr>
              <a:t> interventions? </a:t>
            </a:r>
          </a:p>
          <a:p>
            <a:pPr marL="465750" indent="-285750">
              <a:lnSpc>
                <a:spcPct val="100000"/>
              </a:lnSpc>
              <a:spcBef>
                <a:spcPts val="0"/>
              </a:spcBef>
              <a:spcAft>
                <a:spcPts val="1200"/>
              </a:spcAft>
            </a:pPr>
            <a:r>
              <a:rPr lang="en-GB" sz="1800" dirty="0">
                <a:latin typeface="Arial" panose="020B0604020202020204" pitchFamily="34" charset="0"/>
                <a:cs typeface="Arial" panose="020B0604020202020204" pitchFamily="34" charset="0"/>
              </a:rPr>
              <a:t>Are pupils sitting in the most appropriate place in classrooms?</a:t>
            </a:r>
          </a:p>
          <a:p>
            <a:pPr marL="465750" indent="-285750">
              <a:lnSpc>
                <a:spcPct val="100000"/>
              </a:lnSpc>
              <a:spcBef>
                <a:spcPts val="0"/>
              </a:spcBef>
              <a:spcAft>
                <a:spcPts val="1200"/>
              </a:spcAft>
            </a:pPr>
            <a:r>
              <a:rPr lang="en-GB" sz="1800" dirty="0">
                <a:latin typeface="Arial" panose="020B0604020202020204" pitchFamily="34" charset="0"/>
                <a:cs typeface="Arial" panose="020B0604020202020204" pitchFamily="34" charset="0"/>
              </a:rPr>
              <a:t>Are pupils given enough time to think about and answer questions?</a:t>
            </a:r>
          </a:p>
          <a:p>
            <a:pPr marL="465750" indent="-285750">
              <a:lnSpc>
                <a:spcPct val="100000"/>
              </a:lnSpc>
              <a:spcBef>
                <a:spcPts val="0"/>
              </a:spcBef>
              <a:spcAft>
                <a:spcPts val="1200"/>
              </a:spcAft>
            </a:pPr>
            <a:r>
              <a:rPr lang="en-GB" sz="1800" dirty="0">
                <a:latin typeface="Arial" panose="020B0604020202020204" pitchFamily="34" charset="0"/>
                <a:cs typeface="Arial" panose="020B0604020202020204" pitchFamily="34" charset="0"/>
              </a:rPr>
              <a:t>How are skills taught during SLCN interventions generalised to whole class learning? </a:t>
            </a:r>
          </a:p>
          <a:p>
            <a:pPr marL="465750" indent="-285750">
              <a:lnSpc>
                <a:spcPct val="100000"/>
              </a:lnSpc>
              <a:spcBef>
                <a:spcPts val="0"/>
              </a:spcBef>
              <a:spcAft>
                <a:spcPts val="1200"/>
              </a:spcAft>
            </a:pPr>
            <a:r>
              <a:rPr lang="en-GB" sz="1800" dirty="0">
                <a:latin typeface="Arial" panose="020B0604020202020204" pitchFamily="34" charset="0"/>
                <a:cs typeface="Arial" panose="020B0604020202020204" pitchFamily="34" charset="0"/>
              </a:rPr>
              <a:t>If seeking specialist advice: are you ensuring your setting’s cycle of support (assess, plan, do, review) continues while specialist advice is sought?</a:t>
            </a:r>
          </a:p>
        </p:txBody>
      </p:sp>
      <p:sp>
        <p:nvSpPr>
          <p:cNvPr id="4" name="Rectangle 3">
            <a:extLst>
              <a:ext uri="{FF2B5EF4-FFF2-40B4-BE49-F238E27FC236}">
                <a16:creationId xmlns:a16="http://schemas.microsoft.com/office/drawing/2014/main" id="{FBA2C167-CFF3-4688-B7D4-98AF41AF2905}"/>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Further questions to consider</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621045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TotalTime>
  <Words>1204</Words>
  <Application>Microsoft Office PowerPoint</Application>
  <PresentationFormat>Widescreen</PresentationFormat>
  <Paragraphs>120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Hammersmith &amp; Fulham Ordinarily Available Provision Checklist Communication and Interaction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London Borough of Hammersmith and Fulham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Hammersmith &amp; Fulham Ordinarily Available Provision Checklist Communication and Interaction  </dc:title>
  <dc:creator>Gunning Joe: H&amp;F</dc:creator>
  <cp:lastModifiedBy>Gunning Joe: H&amp;F</cp:lastModifiedBy>
  <cp:revision>1</cp:revision>
  <dcterms:created xsi:type="dcterms:W3CDTF">2024-06-11T13:01:55Z</dcterms:created>
  <dcterms:modified xsi:type="dcterms:W3CDTF">2024-06-18T06:56:14Z</dcterms:modified>
</cp:coreProperties>
</file>