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3" r:id="rId4"/>
    <p:sldId id="275" r:id="rId5"/>
    <p:sldId id="276" r:id="rId6"/>
    <p:sldId id="274" r:id="rId7"/>
    <p:sldId id="270"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84D67-292F-42BA-8B1F-9EAAEF165464}" v="6" dt="2024-06-18T06:55:48.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01" autoAdjust="0"/>
  </p:normalViewPr>
  <p:slideViewPr>
    <p:cSldViewPr snapToGrid="0">
      <p:cViewPr varScale="1">
        <p:scale>
          <a:sx n="88" d="100"/>
          <a:sy n="88" d="100"/>
        </p:scale>
        <p:origin x="13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ning Joe: H&amp;F" userId="f56a7398-f86a-4f33-8eec-0d863063ff80" providerId="ADAL" clId="{5D384D67-292F-42BA-8B1F-9EAAEF165464}"/>
    <pc:docChg chg="undo custSel addSld modSld">
      <pc:chgData name="Gunning Joe: H&amp;F" userId="f56a7398-f86a-4f33-8eec-0d863063ff80" providerId="ADAL" clId="{5D384D67-292F-42BA-8B1F-9EAAEF165464}" dt="2024-06-18T06:55:56.585" v="133" actId="20577"/>
      <pc:docMkLst>
        <pc:docMk/>
      </pc:docMkLst>
      <pc:sldChg chg="modSp mod">
        <pc:chgData name="Gunning Joe: H&amp;F" userId="f56a7398-f86a-4f33-8eec-0d863063ff80" providerId="ADAL" clId="{5D384D67-292F-42BA-8B1F-9EAAEF165464}" dt="2024-06-11T13:21:05.898" v="25" actId="20577"/>
        <pc:sldMkLst>
          <pc:docMk/>
          <pc:sldMk cId="3290539977" sldId="256"/>
        </pc:sldMkLst>
        <pc:spChg chg="mod">
          <ac:chgData name="Gunning Joe: H&amp;F" userId="f56a7398-f86a-4f33-8eec-0d863063ff80" providerId="ADAL" clId="{5D384D67-292F-42BA-8B1F-9EAAEF165464}" dt="2024-06-11T13:21:05.898" v="25" actId="20577"/>
          <ac:spMkLst>
            <pc:docMk/>
            <pc:sldMk cId="3290539977" sldId="256"/>
            <ac:spMk id="4" creationId="{BD09981B-6BEC-32D3-15AB-345B4E33DEBF}"/>
          </ac:spMkLst>
        </pc:spChg>
      </pc:sldChg>
      <pc:sldChg chg="modSp mod">
        <pc:chgData name="Gunning Joe: H&amp;F" userId="f56a7398-f86a-4f33-8eec-0d863063ff80" providerId="ADAL" clId="{5D384D67-292F-42BA-8B1F-9EAAEF165464}" dt="2024-06-11T13:24:59.882" v="122" actId="1076"/>
        <pc:sldMkLst>
          <pc:docMk/>
          <pc:sldMk cId="987548643" sldId="270"/>
        </pc:sldMkLst>
        <pc:spChg chg="mod">
          <ac:chgData name="Gunning Joe: H&amp;F" userId="f56a7398-f86a-4f33-8eec-0d863063ff80" providerId="ADAL" clId="{5D384D67-292F-42BA-8B1F-9EAAEF165464}" dt="2024-06-11T13:24:59.882" v="122" actId="1076"/>
          <ac:spMkLst>
            <pc:docMk/>
            <pc:sldMk cId="987548643" sldId="270"/>
            <ac:spMk id="3" creationId="{92B559CB-A791-27FE-A8BC-FFE919D8774C}"/>
          </ac:spMkLst>
        </pc:spChg>
        <pc:spChg chg="mod">
          <ac:chgData name="Gunning Joe: H&amp;F" userId="f56a7398-f86a-4f33-8eec-0d863063ff80" providerId="ADAL" clId="{5D384D67-292F-42BA-8B1F-9EAAEF165464}" dt="2024-06-11T13:23:52.660" v="88"/>
          <ac:spMkLst>
            <pc:docMk/>
            <pc:sldMk cId="987548643" sldId="270"/>
            <ac:spMk id="4" creationId="{4B72B808-5389-AB39-23BD-E7570B9B858A}"/>
          </ac:spMkLst>
        </pc:spChg>
      </pc:sldChg>
      <pc:sldChg chg="modSp mod">
        <pc:chgData name="Gunning Joe: H&amp;F" userId="f56a7398-f86a-4f33-8eec-0d863063ff80" providerId="ADAL" clId="{5D384D67-292F-42BA-8B1F-9EAAEF165464}" dt="2024-06-11T13:24:54.460" v="121" actId="1076"/>
        <pc:sldMkLst>
          <pc:docMk/>
          <pc:sldMk cId="621045992" sldId="271"/>
        </pc:sldMkLst>
        <pc:spChg chg="mod">
          <ac:chgData name="Gunning Joe: H&amp;F" userId="f56a7398-f86a-4f33-8eec-0d863063ff80" providerId="ADAL" clId="{5D384D67-292F-42BA-8B1F-9EAAEF165464}" dt="2024-06-11T13:24:54.460" v="121" actId="1076"/>
          <ac:spMkLst>
            <pc:docMk/>
            <pc:sldMk cId="621045992" sldId="271"/>
            <ac:spMk id="3" creationId="{B2430A1B-858D-49EC-982F-FBE8E717EDC6}"/>
          </ac:spMkLst>
        </pc:spChg>
      </pc:sldChg>
      <pc:sldChg chg="addSp delSp modSp mod">
        <pc:chgData name="Gunning Joe: H&amp;F" userId="f56a7398-f86a-4f33-8eec-0d863063ff80" providerId="ADAL" clId="{5D384D67-292F-42BA-8B1F-9EAAEF165464}" dt="2024-06-11T16:00:01.459" v="123" actId="20577"/>
        <pc:sldMkLst>
          <pc:docMk/>
          <pc:sldMk cId="285721708" sldId="273"/>
        </pc:sldMkLst>
        <pc:spChg chg="mod">
          <ac:chgData name="Gunning Joe: H&amp;F" userId="f56a7398-f86a-4f33-8eec-0d863063ff80" providerId="ADAL" clId="{5D384D67-292F-42BA-8B1F-9EAAEF165464}" dt="2024-06-11T16:00:01.459" v="123" actId="20577"/>
          <ac:spMkLst>
            <pc:docMk/>
            <pc:sldMk cId="285721708" sldId="273"/>
            <ac:spMk id="2" creationId="{202D21FC-BDF6-9DC0-2986-A60D8EC3956A}"/>
          </ac:spMkLst>
        </pc:spChg>
        <pc:graphicFrameChg chg="del">
          <ac:chgData name="Gunning Joe: H&amp;F" userId="f56a7398-f86a-4f33-8eec-0d863063ff80" providerId="ADAL" clId="{5D384D67-292F-42BA-8B1F-9EAAEF165464}" dt="2024-06-11T13:21:17.856" v="26" actId="478"/>
          <ac:graphicFrameMkLst>
            <pc:docMk/>
            <pc:sldMk cId="285721708" sldId="273"/>
            <ac:graphicFrameMk id="3" creationId="{451EC9F9-401D-6C99-80FB-B683788E16F4}"/>
          </ac:graphicFrameMkLst>
        </pc:graphicFrameChg>
        <pc:graphicFrameChg chg="add mod modGraphic">
          <ac:chgData name="Gunning Joe: H&amp;F" userId="f56a7398-f86a-4f33-8eec-0d863063ff80" providerId="ADAL" clId="{5D384D67-292F-42BA-8B1F-9EAAEF165464}" dt="2024-06-11T13:21:45.218" v="39" actId="207"/>
          <ac:graphicFrameMkLst>
            <pc:docMk/>
            <pc:sldMk cId="285721708" sldId="273"/>
            <ac:graphicFrameMk id="4" creationId="{8FB80F0A-C7FB-267F-E526-4227C6E5386B}"/>
          </ac:graphicFrameMkLst>
        </pc:graphicFrameChg>
      </pc:sldChg>
      <pc:sldChg chg="addSp delSp modSp mod">
        <pc:chgData name="Gunning Joe: H&amp;F" userId="f56a7398-f86a-4f33-8eec-0d863063ff80" providerId="ADAL" clId="{5D384D67-292F-42BA-8B1F-9EAAEF165464}" dt="2024-06-11T13:23:41.268" v="85" actId="207"/>
        <pc:sldMkLst>
          <pc:docMk/>
          <pc:sldMk cId="3277454002" sldId="274"/>
        </pc:sldMkLst>
        <pc:graphicFrameChg chg="del">
          <ac:chgData name="Gunning Joe: H&amp;F" userId="f56a7398-f86a-4f33-8eec-0d863063ff80" providerId="ADAL" clId="{5D384D67-292F-42BA-8B1F-9EAAEF165464}" dt="2024-06-11T13:23:01.228" v="59" actId="478"/>
          <ac:graphicFrameMkLst>
            <pc:docMk/>
            <pc:sldMk cId="3277454002" sldId="274"/>
            <ac:graphicFrameMk id="2" creationId="{162AF5E2-1326-92A0-48AE-55639A84E5D5}"/>
          </ac:graphicFrameMkLst>
        </pc:graphicFrameChg>
        <pc:graphicFrameChg chg="add del mod">
          <ac:chgData name="Gunning Joe: H&amp;F" userId="f56a7398-f86a-4f33-8eec-0d863063ff80" providerId="ADAL" clId="{5D384D67-292F-42BA-8B1F-9EAAEF165464}" dt="2024-06-11T13:23:07.860" v="61" actId="478"/>
          <ac:graphicFrameMkLst>
            <pc:docMk/>
            <pc:sldMk cId="3277454002" sldId="274"/>
            <ac:graphicFrameMk id="4" creationId="{3061F39A-623A-E026-3AE8-A8D044F0508F}"/>
          </ac:graphicFrameMkLst>
        </pc:graphicFrameChg>
        <pc:graphicFrameChg chg="add mod modGraphic">
          <ac:chgData name="Gunning Joe: H&amp;F" userId="f56a7398-f86a-4f33-8eec-0d863063ff80" providerId="ADAL" clId="{5D384D67-292F-42BA-8B1F-9EAAEF165464}" dt="2024-06-11T13:23:41.268" v="85" actId="207"/>
          <ac:graphicFrameMkLst>
            <pc:docMk/>
            <pc:sldMk cId="3277454002" sldId="274"/>
            <ac:graphicFrameMk id="5" creationId="{45553C25-E557-031F-86C0-00754CF5A88D}"/>
          </ac:graphicFrameMkLst>
        </pc:graphicFrameChg>
      </pc:sldChg>
      <pc:sldChg chg="addSp delSp modSp mod">
        <pc:chgData name="Gunning Joe: H&amp;F" userId="f56a7398-f86a-4f33-8eec-0d863063ff80" providerId="ADAL" clId="{5D384D67-292F-42BA-8B1F-9EAAEF165464}" dt="2024-06-11T16:00:05.046" v="124" actId="6549"/>
        <pc:sldMkLst>
          <pc:docMk/>
          <pc:sldMk cId="476035087" sldId="275"/>
        </pc:sldMkLst>
        <pc:spChg chg="mod">
          <ac:chgData name="Gunning Joe: H&amp;F" userId="f56a7398-f86a-4f33-8eec-0d863063ff80" providerId="ADAL" clId="{5D384D67-292F-42BA-8B1F-9EAAEF165464}" dt="2024-06-11T16:00:05.046" v="124" actId="6549"/>
          <ac:spMkLst>
            <pc:docMk/>
            <pc:sldMk cId="476035087" sldId="275"/>
            <ac:spMk id="3" creationId="{B014F312-7F0B-6A92-E6A0-30D241DB483B}"/>
          </ac:spMkLst>
        </pc:spChg>
        <pc:graphicFrameChg chg="del modGraphic">
          <ac:chgData name="Gunning Joe: H&amp;F" userId="f56a7398-f86a-4f33-8eec-0d863063ff80" providerId="ADAL" clId="{5D384D67-292F-42BA-8B1F-9EAAEF165464}" dt="2024-06-11T13:21:56.876" v="41" actId="478"/>
          <ac:graphicFrameMkLst>
            <pc:docMk/>
            <pc:sldMk cId="476035087" sldId="275"/>
            <ac:graphicFrameMk id="2" creationId="{73EF418A-06E1-F564-B7ED-E59294789AF4}"/>
          </ac:graphicFrameMkLst>
        </pc:graphicFrameChg>
        <pc:graphicFrameChg chg="add mod modGraphic">
          <ac:chgData name="Gunning Joe: H&amp;F" userId="f56a7398-f86a-4f33-8eec-0d863063ff80" providerId="ADAL" clId="{5D384D67-292F-42BA-8B1F-9EAAEF165464}" dt="2024-06-11T13:22:23.755" v="51" actId="207"/>
          <ac:graphicFrameMkLst>
            <pc:docMk/>
            <pc:sldMk cId="476035087" sldId="275"/>
            <ac:graphicFrameMk id="4" creationId="{903D55EC-CD09-4996-8A3F-C5E743DF6B50}"/>
          </ac:graphicFrameMkLst>
        </pc:graphicFrameChg>
      </pc:sldChg>
      <pc:sldChg chg="addSp delSp modSp mod">
        <pc:chgData name="Gunning Joe: H&amp;F" userId="f56a7398-f86a-4f33-8eec-0d863063ff80" providerId="ADAL" clId="{5D384D67-292F-42BA-8B1F-9EAAEF165464}" dt="2024-06-11T13:22:49.368" v="58" actId="242"/>
        <pc:sldMkLst>
          <pc:docMk/>
          <pc:sldMk cId="4053819607" sldId="276"/>
        </pc:sldMkLst>
        <pc:graphicFrameChg chg="del">
          <ac:chgData name="Gunning Joe: H&amp;F" userId="f56a7398-f86a-4f33-8eec-0d863063ff80" providerId="ADAL" clId="{5D384D67-292F-42BA-8B1F-9EAAEF165464}" dt="2024-06-11T13:22:33.418" v="52" actId="478"/>
          <ac:graphicFrameMkLst>
            <pc:docMk/>
            <pc:sldMk cId="4053819607" sldId="276"/>
            <ac:graphicFrameMk id="2" creationId="{2F394D32-C801-DF64-3C15-25BD0081FDD0}"/>
          </ac:graphicFrameMkLst>
        </pc:graphicFrameChg>
        <pc:graphicFrameChg chg="add mod modGraphic">
          <ac:chgData name="Gunning Joe: H&amp;F" userId="f56a7398-f86a-4f33-8eec-0d863063ff80" providerId="ADAL" clId="{5D384D67-292F-42BA-8B1F-9EAAEF165464}" dt="2024-06-11T13:22:49.368" v="58" actId="242"/>
          <ac:graphicFrameMkLst>
            <pc:docMk/>
            <pc:sldMk cId="4053819607" sldId="276"/>
            <ac:graphicFrameMk id="4" creationId="{197299FD-A8F0-756C-5B8E-33A1A080411D}"/>
          </ac:graphicFrameMkLst>
        </pc:graphicFrameChg>
      </pc:sldChg>
      <pc:sldChg chg="addSp delSp modSp new mod">
        <pc:chgData name="Gunning Joe: H&amp;F" userId="f56a7398-f86a-4f33-8eec-0d863063ff80" providerId="ADAL" clId="{5D384D67-292F-42BA-8B1F-9EAAEF165464}" dt="2024-06-18T06:55:56.585" v="133" actId="20577"/>
        <pc:sldMkLst>
          <pc:docMk/>
          <pc:sldMk cId="1693457294" sldId="277"/>
        </pc:sldMkLst>
        <pc:spChg chg="del">
          <ac:chgData name="Gunning Joe: H&amp;F" userId="f56a7398-f86a-4f33-8eec-0d863063ff80" providerId="ADAL" clId="{5D384D67-292F-42BA-8B1F-9EAAEF165464}" dt="2024-06-18T06:55:48.284" v="126" actId="478"/>
          <ac:spMkLst>
            <pc:docMk/>
            <pc:sldMk cId="1693457294" sldId="277"/>
            <ac:spMk id="2" creationId="{C9B280AA-6B6B-24AE-314E-6B7C3694B2BB}"/>
          </ac:spMkLst>
        </pc:spChg>
        <pc:spChg chg="del">
          <ac:chgData name="Gunning Joe: H&amp;F" userId="f56a7398-f86a-4f33-8eec-0d863063ff80" providerId="ADAL" clId="{5D384D67-292F-42BA-8B1F-9EAAEF165464}" dt="2024-06-18T06:55:48.284" v="126" actId="478"/>
          <ac:spMkLst>
            <pc:docMk/>
            <pc:sldMk cId="1693457294" sldId="277"/>
            <ac:spMk id="3" creationId="{9E058EC1-65A5-7FA5-84F0-4281B62FBB95}"/>
          </ac:spMkLst>
        </pc:spChg>
        <pc:spChg chg="add mod">
          <ac:chgData name="Gunning Joe: H&amp;F" userId="f56a7398-f86a-4f33-8eec-0d863063ff80" providerId="ADAL" clId="{5D384D67-292F-42BA-8B1F-9EAAEF165464}" dt="2024-06-18T06:55:56.585" v="133" actId="20577"/>
          <ac:spMkLst>
            <pc:docMk/>
            <pc:sldMk cId="1693457294" sldId="277"/>
            <ac:spMk id="4" creationId="{17B84847-C200-FCDB-3D59-94181689585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0647-D969-0261-ADCB-454135A24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76717-C023-FC8C-846A-B6C91FCDC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5EAB33-AEE4-194A-BBBF-D461791D817B}"/>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66ED92C-1782-543D-3299-0C11E12D3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D90AD-3E7E-3EB6-7172-0A64A4950465}"/>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81104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A9A2-38A3-9A0F-599E-8E2C91B76F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F61B83-0C30-9FAB-CC31-5812D6AEA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229385-4443-FDB4-3CAC-829F891E2083}"/>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3D9561E-406C-3247-853E-779C30FD0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8BAD1-EA87-57A8-F443-2FC2E28E47D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09871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98B29-C640-C699-34F2-7FA6B61105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EC3803-764A-A428-232E-74A4495DF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E46B0D-F985-2977-8C78-7E03CE600D3E}"/>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520D60A-BFB8-D09E-886C-15A6EE74C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A8447-FAB2-3217-478E-19E24E40D952}"/>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11488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F041-A6C3-3FD1-A3E0-EB4142F420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30AF04-76C0-E523-0295-D4053BDA4E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23E9DC-2E11-EBAF-F106-CBC99D3200F1}"/>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3F1946C1-A512-50F9-B67D-715B3A8573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928ED-AD7B-5BDB-EB99-7242A725AD74}"/>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37477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6BE8-C27A-961E-FD0E-21B12FFC0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C69274-3C66-DB96-643A-5BEB4D9634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6B9A49-3DD9-7D17-880F-8F225CC37FDE}"/>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C11FBD7F-4975-1D2F-07DF-4448419E22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1A4F1D-B357-ACA3-A4D0-5A324ABCDD92}"/>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73250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7E1-FE48-F463-CBC5-B41F0ED46C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FED806-3CA8-8969-20AF-F531EA960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EBD00B-9E65-E8F2-0622-147A065B2B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D67181-DE86-3E2F-9E45-F8FFE144A375}"/>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1B99216E-DC5F-B099-29FF-C9B66D4D6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976DEA-BBDB-D27E-02B1-BF02814FF97A}"/>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11225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3223-838D-C276-BBDE-96566EA30E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7258C5-1B0B-EEA9-8017-3972D80D1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31041A-8A5F-861C-350C-85355D66C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07DD05-93A2-5349-B088-C40381745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317C9E-EF31-C87B-3E9C-0DADBA669B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ABF8C2-EF1D-5EAB-84A4-C51DB053FE9D}"/>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8" name="Footer Placeholder 7">
            <a:extLst>
              <a:ext uri="{FF2B5EF4-FFF2-40B4-BE49-F238E27FC236}">
                <a16:creationId xmlns:a16="http://schemas.microsoft.com/office/drawing/2014/main" id="{B9A8C22B-1B11-7A8D-218C-8AFA6C8FA1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EC819-1ABC-760A-A0CF-7B3221CBFA4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7814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5373-FBAE-FD5C-5A24-7F08C0F31B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879AC-9146-060A-EB67-983C67A1E492}"/>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4" name="Footer Placeholder 3">
            <a:extLst>
              <a:ext uri="{FF2B5EF4-FFF2-40B4-BE49-F238E27FC236}">
                <a16:creationId xmlns:a16="http://schemas.microsoft.com/office/drawing/2014/main" id="{CF9B4489-EE2B-B02E-229A-3640586DE0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5EE919-D3D7-327E-6273-74C8CD4ED8AF}"/>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1055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B2810-3460-2337-DC65-A20F8FCF2C2C}"/>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3" name="Footer Placeholder 2">
            <a:extLst>
              <a:ext uri="{FF2B5EF4-FFF2-40B4-BE49-F238E27FC236}">
                <a16:creationId xmlns:a16="http://schemas.microsoft.com/office/drawing/2014/main" id="{6E437DDD-16C9-CC34-870E-0DADB8E6A8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D0651C-D336-D199-D278-0C9963651AC3}"/>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402176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4257-CA85-D7E4-84F7-F0A00A7DE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805BC-C32F-8B2E-4D63-0213B112A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CFF9C6-0CD0-B62C-254C-6E8FEDE51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C06FB-A68E-0D72-6365-99918433F997}"/>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3A1AB44F-5938-D4A6-F6D3-656DE13190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24CAE-6DB3-B6D6-D41A-F8A6B8F1AC9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424685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E2C-D408-7C2D-8A7D-87964DCC0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3DADCB-0457-6F03-3B14-D37650A2C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E7E8DD-48CF-9997-023E-06ADE01B1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C28DB-1FF9-3FFE-4D16-3489C95E86B1}"/>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2739114F-2A8D-4AA4-F3B3-B490E22FE9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01A590-8266-0056-E849-7DE873CBDF8B}"/>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60359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E6B90-9CC2-4FBC-390B-C97F7DC28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AFA05C-F78C-0BF6-0542-3429D12AE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65DB7-C6E0-84FD-E960-794D326B6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6AFB1A43-04B7-DB7B-9486-A49809C77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FC56AED-F17E-53AE-8436-93CE0C628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66AC43-F1F0-4F7E-8825-45C3F94FA42E}" type="slidenum">
              <a:rPr lang="en-GB" smtClean="0"/>
              <a:t>‹#›</a:t>
            </a:fld>
            <a:endParaRPr lang="en-GB"/>
          </a:p>
        </p:txBody>
      </p:sp>
    </p:spTree>
    <p:extLst>
      <p:ext uri="{BB962C8B-B14F-4D97-AF65-F5344CB8AC3E}">
        <p14:creationId xmlns:p14="http://schemas.microsoft.com/office/powerpoint/2010/main" val="38572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bhf.gov.uk/sites/default/files/2023-09/H%26F%20Ordinarily%20Available%20Provision.pdf" TargetMode="External"/><Relationship Id="rId1" Type="http://schemas.openxmlformats.org/officeDocument/2006/relationships/slideLayout" Target="../slideLayouts/slideLayout1.xml"/><Relationship Id="rId4" Type="http://schemas.openxmlformats.org/officeDocument/2006/relationships/image" Target="../media/image2.jfif"/></Relationships>
</file>

<file path=ppt/slides/_rels/slide2.xml.rels><?xml version="1.0" encoding="UTF-8" standalone="yes"?>
<Relationships xmlns="http://schemas.openxmlformats.org/package/2006/relationships"><Relationship Id="rId2" Type="http://schemas.openxmlformats.org/officeDocument/2006/relationships/hyperlink" Target="https://www.lbhf.gov.uk/sites/default/files/2023-09/H%26F%20Ordinarily%20Available%20Provisio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bdadyslexia.org.uk/dyslexia/aboutdyslexia/signs-of-dyslexi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educationendowmentfoundation.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09981B-6BEC-32D3-15AB-345B4E33DEBF}"/>
              </a:ext>
            </a:extLst>
          </p:cNvPr>
          <p:cNvSpPr>
            <a:spLocks noGrp="1"/>
          </p:cNvSpPr>
          <p:nvPr>
            <p:ph type="ctrTitle"/>
          </p:nvPr>
        </p:nvSpPr>
        <p:spPr>
          <a:xfrm>
            <a:off x="0" y="1026417"/>
            <a:ext cx="9932904" cy="1684017"/>
          </a:xfrm>
        </p:spPr>
        <p:txBody>
          <a:bodyPr anchor="t">
            <a:noAutofit/>
          </a:bodyPr>
          <a:lstStyle/>
          <a:p>
            <a:pPr algn="l"/>
            <a:r>
              <a:rPr lang="en-GB" sz="4000" dirty="0">
                <a:latin typeface="Arial" panose="020B0604020202020204" pitchFamily="34" charset="0"/>
                <a:cs typeface="Arial" panose="020B0604020202020204" pitchFamily="34" charset="0"/>
              </a:rPr>
              <a:t>Hammersmith &amp; Fulham</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Ordinarily Available Provision Checklist</a:t>
            </a:r>
            <a:br>
              <a:rPr lang="en-GB" sz="40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Cognition and Learning</a:t>
            </a:r>
          </a:p>
        </p:txBody>
      </p:sp>
      <p:sp>
        <p:nvSpPr>
          <p:cNvPr id="6" name="TextBox 5">
            <a:extLst>
              <a:ext uri="{FF2B5EF4-FFF2-40B4-BE49-F238E27FC236}">
                <a16:creationId xmlns:a16="http://schemas.microsoft.com/office/drawing/2014/main" id="{55F7F80A-D45F-36AC-E168-CBC1F698CC73}"/>
              </a:ext>
            </a:extLst>
          </p:cNvPr>
          <p:cNvSpPr txBox="1"/>
          <p:nvPr/>
        </p:nvSpPr>
        <p:spPr>
          <a:xfrm>
            <a:off x="173831" y="3095520"/>
            <a:ext cx="7817644"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This checklist should be used alongside the </a:t>
            </a:r>
            <a:r>
              <a:rPr lang="en-GB" dirty="0">
                <a:latin typeface="Arial" panose="020B0604020202020204" pitchFamily="34" charset="0"/>
                <a:cs typeface="Arial" panose="020B0604020202020204" pitchFamily="34" charset="0"/>
                <a:hlinkClick r:id="rId2"/>
              </a:rPr>
              <a:t>H&amp;F Ordinarily Available Provision </a:t>
            </a:r>
            <a:r>
              <a:rPr lang="en-GB" dirty="0">
                <a:latin typeface="Arial" panose="020B0604020202020204" pitchFamily="34" charset="0"/>
                <a:cs typeface="Arial" panose="020B0604020202020204" pitchFamily="34" charset="0"/>
              </a:rPr>
              <a:t>document.</a:t>
            </a:r>
          </a:p>
        </p:txBody>
      </p:sp>
      <p:sp>
        <p:nvSpPr>
          <p:cNvPr id="7" name="TextBox 6">
            <a:extLst>
              <a:ext uri="{FF2B5EF4-FFF2-40B4-BE49-F238E27FC236}">
                <a16:creationId xmlns:a16="http://schemas.microsoft.com/office/drawing/2014/main" id="{06E99EA9-6932-51E2-6BD2-EFC3E4DCF3F7}"/>
              </a:ext>
            </a:extLst>
          </p:cNvPr>
          <p:cNvSpPr txBox="1"/>
          <p:nvPr/>
        </p:nvSpPr>
        <p:spPr>
          <a:xfrm>
            <a:off x="173831" y="4543544"/>
            <a:ext cx="11646694" cy="1200329"/>
          </a:xfrm>
          <a:prstGeom prst="rect">
            <a:avLst/>
          </a:prstGeom>
          <a:solidFill>
            <a:schemeClr val="accent4">
              <a:lumMod val="20000"/>
              <a:lumOff val="80000"/>
            </a:schemeClr>
          </a:solidFill>
        </p:spPr>
        <p:txBody>
          <a:bodyPr wrap="square">
            <a:spAutoFit/>
          </a:bodyPr>
          <a:lstStyle/>
          <a:p>
            <a:r>
              <a:rPr lang="en-GB" sz="1800" i="1" dirty="0">
                <a:effectLst/>
                <a:latin typeface="Aptos" panose="020B0004020202020204" pitchFamily="34" charset="0"/>
                <a:ea typeface="Aptos" panose="020B0004020202020204" pitchFamily="34" charset="0"/>
                <a:cs typeface="Aptos" panose="020B0004020202020204" pitchFamily="34" charset="0"/>
              </a:rPr>
              <a:t>Many children and young people may have needs across more than one category and certain conditions may not fall neatly into one area of need. It is important to note that a child or young person with a particular difficulty is unlikely to need all of the provision listed in that area; rather that this document should be used as a guide for those working with the child or young person when considering the provision that could be put in place to best suit their individual needs</a:t>
            </a:r>
          </a:p>
        </p:txBody>
      </p:sp>
      <p:pic>
        <p:nvPicPr>
          <p:cNvPr id="8" name="Picture 7">
            <a:extLst>
              <a:ext uri="{FF2B5EF4-FFF2-40B4-BE49-F238E27FC236}">
                <a16:creationId xmlns:a16="http://schemas.microsoft.com/office/drawing/2014/main" id="{1EAB28FA-0A38-38FA-E471-33975648B998}"/>
              </a:ext>
            </a:extLst>
          </p:cNvPr>
          <p:cNvPicPr>
            <a:picLocks noChangeAspect="1"/>
          </p:cNvPicPr>
          <p:nvPr/>
        </p:nvPicPr>
        <p:blipFill rotWithShape="1">
          <a:blip r:embed="rId3"/>
          <a:srcRect l="30500" t="3704" r="30834" b="5629"/>
          <a:stretch/>
        </p:blipFill>
        <p:spPr>
          <a:xfrm>
            <a:off x="9108774" y="736006"/>
            <a:ext cx="2711751" cy="3576706"/>
          </a:xfrm>
          <a:prstGeom prst="rect">
            <a:avLst/>
          </a:prstGeom>
        </p:spPr>
      </p:pic>
      <p:sp>
        <p:nvSpPr>
          <p:cNvPr id="9" name="Rectangle 8">
            <a:extLst>
              <a:ext uri="{FF2B5EF4-FFF2-40B4-BE49-F238E27FC236}">
                <a16:creationId xmlns:a16="http://schemas.microsoft.com/office/drawing/2014/main" id="{D41D29BC-9EB9-05E8-B04B-8F20849794A0}"/>
              </a:ext>
            </a:extLst>
          </p:cNvPr>
          <p:cNvSpPr/>
          <p:nvPr/>
        </p:nvSpPr>
        <p:spPr>
          <a:xfrm>
            <a:off x="3175" y="6400800"/>
            <a:ext cx="12188825"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C464BC4E-4B5C-0282-5179-37444BA48294}"/>
              </a:ext>
            </a:extLst>
          </p:cNvPr>
          <p:cNvSpPr/>
          <p:nvPr/>
        </p:nvSpPr>
        <p:spPr>
          <a:xfrm>
            <a:off x="15" y="6334316"/>
            <a:ext cx="12188825" cy="640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1" name="Picture 10" descr="A logo for a company&#10;&#10;Description automatically generated">
            <a:extLst>
              <a:ext uri="{FF2B5EF4-FFF2-40B4-BE49-F238E27FC236}">
                <a16:creationId xmlns:a16="http://schemas.microsoft.com/office/drawing/2014/main" id="{91D5F264-E0BF-3728-64C1-12A376246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776" y="6063339"/>
            <a:ext cx="1416050" cy="794661"/>
          </a:xfrm>
          <a:prstGeom prst="rect">
            <a:avLst/>
          </a:prstGeom>
        </p:spPr>
      </p:pic>
    </p:spTree>
    <p:extLst>
      <p:ext uri="{BB962C8B-B14F-4D97-AF65-F5344CB8AC3E}">
        <p14:creationId xmlns:p14="http://schemas.microsoft.com/office/powerpoint/2010/main" val="329053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B84847-C200-FCDB-3D59-941816895854}"/>
              </a:ext>
            </a:extLst>
          </p:cNvPr>
          <p:cNvSpPr txBox="1"/>
          <p:nvPr/>
        </p:nvSpPr>
        <p:spPr>
          <a:xfrm>
            <a:off x="228600" y="436832"/>
            <a:ext cx="11734800" cy="6032421"/>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What does this checklist document do?</a:t>
            </a:r>
          </a:p>
          <a:p>
            <a:r>
              <a:rPr lang="en-GB" dirty="0">
                <a:latin typeface="Arial" panose="020B0604020202020204" pitchFamily="34" charset="0"/>
                <a:cs typeface="Arial" panose="020B0604020202020204" pitchFamily="34" charset="0"/>
              </a:rPr>
              <a:t>This checklist document describes some of the provision for specific areas of need that should be ordinarily available in education settings in Hammersmith &amp; Fulham. It should be used in conjunction with the Council’s </a:t>
            </a:r>
            <a:r>
              <a:rPr lang="en-GB" dirty="0">
                <a:latin typeface="Arial" panose="020B0604020202020204" pitchFamily="34" charset="0"/>
                <a:cs typeface="Arial" panose="020B0604020202020204" pitchFamily="34" charset="0"/>
                <a:hlinkClick r:id="rId2"/>
              </a:rPr>
              <a:t>Ordinarily Available Guidance </a:t>
            </a:r>
            <a:r>
              <a:rPr lang="en-GB" dirty="0">
                <a:latin typeface="Arial" panose="020B0604020202020204" pitchFamily="34" charset="0"/>
                <a:cs typeface="Arial" panose="020B0604020202020204" pitchFamily="34" charset="0"/>
              </a:rPr>
              <a:t>document. </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What is the purpose of the Ordinarily Available Guidance and checklists? </a:t>
            </a:r>
          </a:p>
          <a:p>
            <a:r>
              <a:rPr lang="en-GB" dirty="0">
                <a:latin typeface="Arial" panose="020B0604020202020204" pitchFamily="34" charset="0"/>
                <a:cs typeface="Arial" panose="020B0604020202020204" pitchFamily="34" charset="0"/>
              </a:rPr>
              <a:t>This guidance aims to provide consistency and a common set of expectations about what provision should be made available for children and young people, within the structure of core and delegated funding (notional budgets) in state schools, academies &amp; free schools.</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Who should read this document? </a:t>
            </a:r>
          </a:p>
          <a:p>
            <a:r>
              <a:rPr lang="en-GB" dirty="0">
                <a:latin typeface="Arial" panose="020B0604020202020204" pitchFamily="34" charset="0"/>
                <a:cs typeface="Arial" panose="020B0604020202020204" pitchFamily="34" charset="0"/>
              </a:rPr>
              <a:t>Schools and education settings should read this in the context of their responsibility to operate a graduated response to assessing, planning for, reviewing and providing for pupil and student needs in their settings. The education setting should always consider their graduated response to meeting additional needs and show clear evidence of interventions over time. </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How will this document help?</a:t>
            </a:r>
          </a:p>
          <a:p>
            <a:r>
              <a:rPr lang="en-GB" dirty="0">
                <a:latin typeface="Arial" panose="020B0604020202020204" pitchFamily="34" charset="0"/>
                <a:cs typeface="Arial" panose="020B0604020202020204" pitchFamily="34" charset="0"/>
              </a:rPr>
              <a:t>This checklist will help schools and Local Authority officers to be clear about the expectations for provision at Universal and SEN Support. This document will help guide schools and education settings on implementing the graduated approach. This is not an exhaustive list and must be read in the context of the SEND Code of Practice 2015 and the full </a:t>
            </a:r>
            <a:r>
              <a:rPr lang="en-GB" dirty="0">
                <a:latin typeface="Arial" panose="020B0604020202020204" pitchFamily="34" charset="0"/>
                <a:cs typeface="Arial" panose="020B0604020202020204" pitchFamily="34" charset="0"/>
                <a:hlinkClick r:id="rId2"/>
              </a:rPr>
              <a:t>Ordinarily Available Guidance </a:t>
            </a:r>
            <a:r>
              <a:rPr lang="en-GB" dirty="0">
                <a:latin typeface="Arial" panose="020B0604020202020204" pitchFamily="34" charset="0"/>
                <a:cs typeface="Arial" panose="020B0604020202020204" pitchFamily="34" charset="0"/>
              </a:rPr>
              <a:t>document. </a:t>
            </a:r>
          </a:p>
        </p:txBody>
      </p:sp>
    </p:spTree>
    <p:extLst>
      <p:ext uri="{BB962C8B-B14F-4D97-AF65-F5344CB8AC3E}">
        <p14:creationId xmlns:p14="http://schemas.microsoft.com/office/powerpoint/2010/main" val="169345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2D21FC-BDF6-9DC0-2986-A60D8EC3956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Teaching Strategies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FB80F0A-C7FB-267F-E526-4227C6E5386B}"/>
              </a:ext>
            </a:extLst>
          </p:cNvPr>
          <p:cNvGraphicFramePr>
            <a:graphicFrameLocks noGrp="1"/>
          </p:cNvGraphicFramePr>
          <p:nvPr>
            <p:extLst>
              <p:ext uri="{D42A27DB-BD31-4B8C-83A1-F6EECF244321}">
                <p14:modId xmlns:p14="http://schemas.microsoft.com/office/powerpoint/2010/main" val="2658869651"/>
              </p:ext>
            </p:extLst>
          </p:nvPr>
        </p:nvGraphicFramePr>
        <p:xfrm>
          <a:off x="155575" y="833962"/>
          <a:ext cx="11626849" cy="5728764"/>
        </p:xfrm>
        <a:graphic>
          <a:graphicData uri="http://schemas.openxmlformats.org/drawingml/2006/table">
            <a:tbl>
              <a:tblPr firstRow="1" bandRow="1">
                <a:tableStyleId>{5C22544A-7EE6-4342-B048-85BDC9FD1C3A}</a:tableStyleId>
              </a:tblPr>
              <a:tblGrid>
                <a:gridCol w="10064492">
                  <a:extLst>
                    <a:ext uri="{9D8B030D-6E8A-4147-A177-3AD203B41FA5}">
                      <a16:colId xmlns:a16="http://schemas.microsoft.com/office/drawing/2014/main" val="2918109558"/>
                    </a:ext>
                  </a:extLst>
                </a:gridCol>
                <a:gridCol w="1562357">
                  <a:extLst>
                    <a:ext uri="{9D8B030D-6E8A-4147-A177-3AD203B41FA5}">
                      <a16:colId xmlns:a16="http://schemas.microsoft.com/office/drawing/2014/main" val="2629281436"/>
                    </a:ext>
                  </a:extLst>
                </a:gridCol>
              </a:tblGrid>
              <a:tr h="674611">
                <a:tc>
                  <a:txBody>
                    <a:bodyPr/>
                    <a:lstStyle/>
                    <a:p>
                      <a:r>
                        <a:rPr lang="en-GB" dirty="0">
                          <a:latin typeface="Arial" panose="020B0604020202020204" pitchFamily="34" charset="0"/>
                          <a:cs typeface="Arial" panose="020B0604020202020204" pitchFamily="34" charset="0"/>
                        </a:rPr>
                        <a:t>Universal Offer</a:t>
                      </a:r>
                    </a:p>
                  </a:txBody>
                  <a:tcPr anchor="ctr">
                    <a:solidFill>
                      <a:schemeClr val="accent4"/>
                    </a:solidFill>
                  </a:tcPr>
                </a:tc>
                <a:tc>
                  <a:txBody>
                    <a:bodyPr/>
                    <a:lstStyle/>
                    <a:p>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978828117"/>
                  </a:ext>
                </a:extLst>
              </a:tr>
              <a:tr h="275257">
                <a:tc>
                  <a:txBody>
                    <a:bodyPr/>
                    <a:lstStyle/>
                    <a:p>
                      <a:pPr marL="67945">
                        <a:lnSpc>
                          <a:spcPts val="1270"/>
                        </a:lnSpc>
                      </a:pPr>
                      <a:r>
                        <a:rPr lang="en-GB" sz="1200" dirty="0">
                          <a:effectLst/>
                          <a:latin typeface="Arial" panose="020B0604020202020204" pitchFamily="34" charset="0"/>
                          <a:ea typeface="Arial" panose="020B0604020202020204" pitchFamily="34" charset="0"/>
                          <a:cs typeface="Arial" panose="020B0604020202020204" pitchFamily="34" charset="0"/>
                        </a:rPr>
                        <a:t>Make sure you know the level of difficulty of </a:t>
                      </a:r>
                      <a:r>
                        <a:rPr lang="en-GB" sz="1200" i="1" dirty="0">
                          <a:effectLst/>
                          <a:latin typeface="Arial" panose="020B0604020202020204" pitchFamily="34" charset="0"/>
                          <a:ea typeface="Arial" panose="020B0604020202020204" pitchFamily="34" charset="0"/>
                          <a:cs typeface="Arial" panose="020B0604020202020204" pitchFamily="34" charset="0"/>
                        </a:rPr>
                        <a:t>any </a:t>
                      </a:r>
                      <a:r>
                        <a:rPr lang="en-GB" sz="1200" dirty="0">
                          <a:effectLst/>
                          <a:latin typeface="Arial" panose="020B0604020202020204" pitchFamily="34" charset="0"/>
                          <a:ea typeface="Arial" panose="020B0604020202020204" pitchFamily="34" charset="0"/>
                          <a:cs typeface="Arial" panose="020B0604020202020204" pitchFamily="34" charset="0"/>
                        </a:rPr>
                        <a:t>text you expect the pupil to read</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7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07942103"/>
                  </a:ext>
                </a:extLst>
              </a:tr>
              <a:tr h="275257">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Key words/vocabulary emphasized when speaking and displayed clearly</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825107117"/>
                  </a:ext>
                </a:extLst>
              </a:tr>
              <a:tr h="275257">
                <a:tc>
                  <a:txBody>
                    <a:bodyPr/>
                    <a:lstStyle/>
                    <a:p>
                      <a:pPr marL="67945">
                        <a:lnSpc>
                          <a:spcPts val="1285"/>
                        </a:lnSpc>
                      </a:pPr>
                      <a:r>
                        <a:rPr lang="en-GB" sz="1200" dirty="0">
                          <a:effectLst/>
                          <a:latin typeface="Arial" panose="020B0604020202020204" pitchFamily="34" charset="0"/>
                          <a:ea typeface="Arial" panose="020B0604020202020204" pitchFamily="34" charset="0"/>
                          <a:cs typeface="Arial" panose="020B0604020202020204" pitchFamily="34" charset="0"/>
                        </a:rPr>
                        <a:t>Pre-teaching of subject vocabulary</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5"/>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72805865"/>
                  </a:ext>
                </a:extLst>
              </a:tr>
              <a:tr h="275257">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Instructions broken down into manageable chunks and given in sequence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83536755"/>
                  </a:ext>
                </a:extLst>
              </a:tr>
              <a:tr h="275257">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Teach sequencing as a skill e.g. sequencing stories, alphabet etc.</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0"/>
                        </a:lnSpc>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35160857"/>
                  </a:ext>
                </a:extLst>
              </a:tr>
              <a:tr h="275257">
                <a:tc>
                  <a:txBody>
                    <a:bodyPr/>
                    <a:lstStyle/>
                    <a:p>
                      <a:pPr marL="67945">
                        <a:lnSpc>
                          <a:spcPts val="128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Pupils encouraged to explain what they have to do to check understanding</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5"/>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44662781"/>
                  </a:ext>
                </a:extLst>
              </a:tr>
              <a:tr h="275257">
                <a:tc>
                  <a:txBody>
                    <a:bodyPr/>
                    <a:lstStyle/>
                    <a:p>
                      <a:pPr marL="67945" marR="280035">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Resources, equipment, homework diaries make use of consistent symbols and colour coding</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95314841"/>
                  </a:ext>
                </a:extLst>
              </a:tr>
              <a:tr h="275257">
                <a:tc>
                  <a:txBody>
                    <a:bodyPr/>
                    <a:lstStyle/>
                    <a:p>
                      <a:pPr marL="67945">
                        <a:lnSpc>
                          <a:spcPts val="127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Links to prior learning explicitly made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7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0967010"/>
                  </a:ext>
                </a:extLst>
              </a:tr>
              <a:tr h="275257">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Key learning points reviewed at appropriate times during and end of lesson</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24889015"/>
                  </a:ext>
                </a:extLst>
              </a:tr>
              <a:tr h="275257">
                <a:tc>
                  <a:txBody>
                    <a:bodyPr/>
                    <a:lstStyle/>
                    <a:p>
                      <a:pPr marL="67945">
                        <a:lnSpc>
                          <a:spcPts val="128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Colour coded word walls in alphabetical order</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5"/>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32036276"/>
                  </a:ext>
                </a:extLst>
              </a:tr>
              <a:tr h="275257">
                <a:tc>
                  <a:txBody>
                    <a:bodyPr/>
                    <a:lstStyle/>
                    <a:p>
                      <a:pPr marL="67945" marR="11049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Alternative ways to demonstrate understanding e.g. diagrams, mind maps, use of voice recorders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73601021"/>
                  </a:ext>
                </a:extLst>
              </a:tr>
              <a:tr h="275257">
                <a:tc>
                  <a:txBody>
                    <a:bodyPr/>
                    <a:lstStyle/>
                    <a:p>
                      <a:pPr marL="67945">
                        <a:lnSpc>
                          <a:spcPts val="127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Provide – and teach use of – range of writing frames to aid organisation</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7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815928004"/>
                  </a:ext>
                </a:extLst>
              </a:tr>
              <a:tr h="275257">
                <a:tc>
                  <a:txBody>
                    <a:bodyPr/>
                    <a:lstStyle/>
                    <a:p>
                      <a:pPr marL="67945">
                        <a:lnSpc>
                          <a:spcPts val="1285"/>
                        </a:lnSpc>
                      </a:pPr>
                      <a:r>
                        <a:rPr lang="en-GB" sz="1200">
                          <a:effectLst/>
                          <a:latin typeface="Arial" panose="020B0604020202020204" pitchFamily="34" charset="0"/>
                          <a:ea typeface="Arial" panose="020B0604020202020204" pitchFamily="34" charset="0"/>
                          <a:cs typeface="Arial" panose="020B0604020202020204" pitchFamily="34" charset="0"/>
                        </a:rPr>
                        <a:t>Alphabet strips stuck to desks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5"/>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350024423"/>
                  </a:ext>
                </a:extLst>
              </a:tr>
              <a:tr h="275257">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Key words and/or phoneme mats on desks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11728733"/>
                  </a:ext>
                </a:extLst>
              </a:tr>
              <a:tr h="275257">
                <a:tc>
                  <a:txBody>
                    <a:bodyPr/>
                    <a:lstStyle/>
                    <a:p>
                      <a:pPr marL="67945" marR="686435">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Mark writing for content – encourage pupils to highlight one or two words themselves that may be incorrect to be looked at later</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92578967"/>
                  </a:ext>
                </a:extLst>
              </a:tr>
              <a:tr h="374784">
                <a:tc>
                  <a:txBody>
                    <a:bodyPr/>
                    <a:lstStyle/>
                    <a:p>
                      <a:pPr marL="67945">
                        <a:lnSpc>
                          <a:spcPts val="1380"/>
                        </a:lnSpc>
                        <a:spcBef>
                          <a:spcPts val="5"/>
                        </a:spcBef>
                        <a:spcAft>
                          <a:spcPts val="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Occasional opportunities to work with a scribe – perhaps within a small group to produce a piece of writing for ‘publication’ e.g. displayed on the wall, read to other children etc.</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9472630"/>
                  </a:ext>
                </a:extLst>
              </a:tr>
              <a:tr h="275257">
                <a:tc>
                  <a:txBody>
                    <a:bodyPr/>
                    <a:lstStyle/>
                    <a:p>
                      <a:pPr marL="67945">
                        <a:lnSpc>
                          <a:spcPts val="1270"/>
                        </a:lnSpc>
                      </a:pPr>
                      <a:r>
                        <a:rPr lang="en-GB" sz="1200">
                          <a:effectLst/>
                          <a:latin typeface="Arial" panose="020B0604020202020204" pitchFamily="34" charset="0"/>
                          <a:ea typeface="Arial" panose="020B0604020202020204" pitchFamily="34" charset="0"/>
                          <a:cs typeface="Arial" panose="020B0604020202020204" pitchFamily="34" charset="0"/>
                        </a:rPr>
                        <a:t>Use IT programs and apps. to reinforce and revise what has been taught</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7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54333820"/>
                  </a:ext>
                </a:extLst>
              </a:tr>
              <a:tr h="275257">
                <a:tc>
                  <a:txBody>
                    <a:bodyPr/>
                    <a:lstStyle/>
                    <a:p>
                      <a:pPr marL="67945" marR="322580">
                        <a:lnSpc>
                          <a:spcPts val="1380"/>
                        </a:lnSpc>
                        <a:spcBef>
                          <a:spcPts val="5"/>
                        </a:spcBef>
                        <a:spcAft>
                          <a:spcPts val="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To support short term memory, have small whiteboards and pens available for notes, to try out spellings, record ideas etc.</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415640080"/>
                  </a:ext>
                </a:extLst>
              </a:tr>
            </a:tbl>
          </a:graphicData>
        </a:graphic>
      </p:graphicFrame>
    </p:spTree>
    <p:extLst>
      <p:ext uri="{BB962C8B-B14F-4D97-AF65-F5344CB8AC3E}">
        <p14:creationId xmlns:p14="http://schemas.microsoft.com/office/powerpoint/2010/main" val="28572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14F312-7F0B-6A92-E6A0-30D241DB483B}"/>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a:t>
            </a:r>
            <a:r>
              <a:rPr lang="en-GB" sz="2000">
                <a:latin typeface="Arial" panose="020B0604020202020204" pitchFamily="34" charset="0"/>
                <a:cs typeface="Arial" panose="020B0604020202020204" pitchFamily="34" charset="0"/>
              </a:rPr>
              <a:t>Teaching Strategies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03D55EC-CD09-4996-8A3F-C5E743DF6B50}"/>
              </a:ext>
            </a:extLst>
          </p:cNvPr>
          <p:cNvGraphicFramePr>
            <a:graphicFrameLocks noGrp="1"/>
          </p:cNvGraphicFramePr>
          <p:nvPr>
            <p:extLst>
              <p:ext uri="{D42A27DB-BD31-4B8C-83A1-F6EECF244321}">
                <p14:modId xmlns:p14="http://schemas.microsoft.com/office/powerpoint/2010/main" val="852089982"/>
              </p:ext>
            </p:extLst>
          </p:nvPr>
        </p:nvGraphicFramePr>
        <p:xfrm>
          <a:off x="166687" y="1006161"/>
          <a:ext cx="11858625" cy="5385660"/>
        </p:xfrm>
        <a:graphic>
          <a:graphicData uri="http://schemas.openxmlformats.org/drawingml/2006/table">
            <a:tbl>
              <a:tblPr firstRow="1" bandRow="1">
                <a:tableStyleId>{5C22544A-7EE6-4342-B048-85BDC9FD1C3A}</a:tableStyleId>
              </a:tblPr>
              <a:tblGrid>
                <a:gridCol w="10376297">
                  <a:extLst>
                    <a:ext uri="{9D8B030D-6E8A-4147-A177-3AD203B41FA5}">
                      <a16:colId xmlns:a16="http://schemas.microsoft.com/office/drawing/2014/main" val="2892847419"/>
                    </a:ext>
                  </a:extLst>
                </a:gridCol>
                <a:gridCol w="1482328">
                  <a:extLst>
                    <a:ext uri="{9D8B030D-6E8A-4147-A177-3AD203B41FA5}">
                      <a16:colId xmlns:a16="http://schemas.microsoft.com/office/drawing/2014/main" val="3671655785"/>
                    </a:ext>
                  </a:extLst>
                </a:gridCol>
              </a:tblGrid>
              <a:tr h="551092">
                <a:tc>
                  <a:txBody>
                    <a:bodyPr/>
                    <a:lstStyle/>
                    <a:p>
                      <a:r>
                        <a:rPr lang="en-GB" dirty="0">
                          <a:latin typeface="Arial" panose="020B0604020202020204" pitchFamily="34" charset="0"/>
                          <a:cs typeface="Arial" panose="020B0604020202020204" pitchFamily="34" charset="0"/>
                        </a:rPr>
                        <a:t>High Quality Teaching Strategies- Universal Offer</a:t>
                      </a:r>
                    </a:p>
                  </a:txBody>
                  <a:tcPr anchor="ctr">
                    <a:solidFill>
                      <a:schemeClr val="accent4"/>
                    </a:solidFill>
                  </a:tcPr>
                </a:tc>
                <a:tc>
                  <a:txBody>
                    <a:bodyPr/>
                    <a:lstStyle/>
                    <a:p>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937606313"/>
                  </a:ext>
                </a:extLst>
              </a:tr>
              <a:tr h="338970">
                <a:tc>
                  <a:txBody>
                    <a:bodyPr/>
                    <a:lstStyle/>
                    <a:p>
                      <a:pPr marL="67945">
                        <a:lnSpc>
                          <a:spcPts val="1275"/>
                        </a:lnSpc>
                      </a:pPr>
                      <a:r>
                        <a:rPr lang="en-GB" sz="1200" dirty="0">
                          <a:effectLst/>
                          <a:latin typeface="Arial" panose="020B0604020202020204" pitchFamily="34" charset="0"/>
                          <a:ea typeface="Arial" panose="020B0604020202020204" pitchFamily="34" charset="0"/>
                          <a:cs typeface="Arial" panose="020B0604020202020204" pitchFamily="34" charset="0"/>
                        </a:rPr>
                        <a:t>Range of coloured overlays/reading rulers available</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75"/>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03424786"/>
                  </a:ext>
                </a:extLst>
              </a:tr>
              <a:tr h="338970">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Coloured paper for worksheets and coloured background on smart board</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28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72005310"/>
                  </a:ext>
                </a:extLst>
              </a:tr>
              <a:tr h="338970">
                <a:tc>
                  <a:txBody>
                    <a:bodyPr/>
                    <a:lstStyle/>
                    <a:p>
                      <a:pPr marL="67945" marR="5080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Texts which reflect interest and age range – good range of ‘hi-lo’ (high interest, low reading age) available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13627124"/>
                  </a:ext>
                </a:extLst>
              </a:tr>
              <a:tr h="338970">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Text presented clearly – uncluttered, use bullet points and clear font</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78865072"/>
                  </a:ext>
                </a:extLst>
              </a:tr>
              <a:tr h="338970">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Diagrams and pictures to add meaning alongside text</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9805519"/>
                  </a:ext>
                </a:extLst>
              </a:tr>
              <a:tr h="338970">
                <a:tc>
                  <a:txBody>
                    <a:bodyPr/>
                    <a:lstStyle/>
                    <a:p>
                      <a:pPr marL="67945">
                        <a:lnSpc>
                          <a:spcPts val="128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Cloze procedure exercises to vary writing tasks and demonstrate understanding</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51833274"/>
                  </a:ext>
                </a:extLst>
              </a:tr>
              <a:tr h="338970">
                <a:tc>
                  <a:txBody>
                    <a:bodyPr/>
                    <a:lstStyle/>
                    <a:p>
                      <a:pPr marL="67945" marR="30480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Don’t ask pupil to read aloud in class unless you know they have pre-prepared and are comfortable with this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93869778"/>
                  </a:ext>
                </a:extLst>
              </a:tr>
              <a:tr h="338970">
                <a:tc>
                  <a:txBody>
                    <a:bodyPr/>
                    <a:lstStyle/>
                    <a:p>
                      <a:pPr marL="67945">
                        <a:lnSpc>
                          <a:spcPts val="1270"/>
                        </a:lnSpc>
                      </a:pPr>
                      <a:r>
                        <a:rPr lang="en-GB" sz="1200">
                          <a:effectLst/>
                          <a:latin typeface="Arial" panose="020B0604020202020204" pitchFamily="34" charset="0"/>
                          <a:ea typeface="Arial" panose="020B0604020202020204" pitchFamily="34" charset="0"/>
                          <a:cs typeface="Arial" panose="020B0604020202020204" pitchFamily="34" charset="0"/>
                        </a:rPr>
                        <a:t>Additional time to complete tasks if necessary</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42726948"/>
                  </a:ext>
                </a:extLst>
              </a:tr>
              <a:tr h="338970">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Teach and model memory techniques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274040103"/>
                  </a:ext>
                </a:extLst>
              </a:tr>
              <a:tr h="338970">
                <a:tc>
                  <a:txBody>
                    <a:bodyPr/>
                    <a:lstStyle/>
                    <a:p>
                      <a:pPr marL="67945" marR="414655">
                        <a:lnSpc>
                          <a:spcPts val="1380"/>
                        </a:lnSpc>
                        <a:spcBef>
                          <a:spcPts val="10"/>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Use different coloured pens to support learning spellings, identifying different sections of text, one colour for each sentence etc.</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130805599"/>
                  </a:ext>
                </a:extLst>
              </a:tr>
              <a:tr h="338970">
                <a:tc>
                  <a:txBody>
                    <a:bodyPr/>
                    <a:lstStyle/>
                    <a:p>
                      <a:pPr marL="67945">
                        <a:lnSpc>
                          <a:spcPts val="127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Mark starting point for each line with a green dot</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8693952"/>
                  </a:ext>
                </a:extLst>
              </a:tr>
              <a:tr h="338970">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Minimise copying from the board – provide copies for pupil if necessary</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67032279"/>
                  </a:ext>
                </a:extLst>
              </a:tr>
              <a:tr h="338970">
                <a:tc>
                  <a:txBody>
                    <a:bodyPr/>
                    <a:lstStyle/>
                    <a:p>
                      <a:pPr marL="67945">
                        <a:lnSpc>
                          <a:spcPts val="128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Teach pupil how to use planners, task lists etc.</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7532245"/>
                  </a:ext>
                </a:extLst>
              </a:tr>
              <a:tr h="338970">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Teach keyboard skills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4620260">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81691566"/>
                  </a:ext>
                </a:extLst>
              </a:tr>
            </a:tbl>
          </a:graphicData>
        </a:graphic>
      </p:graphicFrame>
    </p:spTree>
    <p:extLst>
      <p:ext uri="{BB962C8B-B14F-4D97-AF65-F5344CB8AC3E}">
        <p14:creationId xmlns:p14="http://schemas.microsoft.com/office/powerpoint/2010/main" val="47603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39165E-335B-0743-0C3A-59DAD3A5F016}"/>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Interventions</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97299FD-A8F0-756C-5B8E-33A1A080411D}"/>
              </a:ext>
            </a:extLst>
          </p:cNvPr>
          <p:cNvGraphicFramePr>
            <a:graphicFrameLocks noGrp="1"/>
          </p:cNvGraphicFramePr>
          <p:nvPr>
            <p:extLst>
              <p:ext uri="{D42A27DB-BD31-4B8C-83A1-F6EECF244321}">
                <p14:modId xmlns:p14="http://schemas.microsoft.com/office/powerpoint/2010/main" val="2276803033"/>
              </p:ext>
            </p:extLst>
          </p:nvPr>
        </p:nvGraphicFramePr>
        <p:xfrm>
          <a:off x="323850" y="1240971"/>
          <a:ext cx="11544300" cy="4509727"/>
        </p:xfrm>
        <a:graphic>
          <a:graphicData uri="http://schemas.openxmlformats.org/drawingml/2006/table">
            <a:tbl>
              <a:tblPr firstRow="1" bandRow="1">
                <a:tableStyleId>{5C22544A-7EE6-4342-B048-85BDC9FD1C3A}</a:tableStyleId>
              </a:tblPr>
              <a:tblGrid>
                <a:gridCol w="10140950">
                  <a:extLst>
                    <a:ext uri="{9D8B030D-6E8A-4147-A177-3AD203B41FA5}">
                      <a16:colId xmlns:a16="http://schemas.microsoft.com/office/drawing/2014/main" val="1421557316"/>
                    </a:ext>
                  </a:extLst>
                </a:gridCol>
                <a:gridCol w="1403350">
                  <a:extLst>
                    <a:ext uri="{9D8B030D-6E8A-4147-A177-3AD203B41FA5}">
                      <a16:colId xmlns:a16="http://schemas.microsoft.com/office/drawing/2014/main" val="434023848"/>
                    </a:ext>
                  </a:extLst>
                </a:gridCol>
              </a:tblGrid>
              <a:tr h="653143">
                <a:tc>
                  <a:txBody>
                    <a:bodyPr/>
                    <a:lstStyle/>
                    <a:p>
                      <a:r>
                        <a:rPr lang="en-GB" dirty="0"/>
                        <a:t>Intervention</a:t>
                      </a: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Tick when used</a:t>
                      </a:r>
                    </a:p>
                  </a:txBody>
                  <a:tcPr>
                    <a:solidFill>
                      <a:schemeClr val="accent4"/>
                    </a:solidFill>
                  </a:tcPr>
                </a:tc>
                <a:extLst>
                  <a:ext uri="{0D108BD9-81ED-4DB2-BD59-A6C34878D82A}">
                    <a16:rowId xmlns:a16="http://schemas.microsoft.com/office/drawing/2014/main" val="2177310141"/>
                  </a:ext>
                </a:extLst>
              </a:tr>
              <a:tr h="321382">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1:1 teaching from a specialist </a:t>
                      </a:r>
                      <a:r>
                        <a:rPr lang="en-GB" sz="1200" dirty="0" err="1">
                          <a:effectLst/>
                          <a:latin typeface="Arial" panose="020B0604020202020204" pitchFamily="34" charset="0"/>
                          <a:ea typeface="Arial" panose="020B0604020202020204" pitchFamily="34" charset="0"/>
                          <a:cs typeface="Times New Roman" panose="02020603050405020304" pitchFamily="18" charset="0"/>
                        </a:rPr>
                        <a:t>SpLD</a:t>
                      </a:r>
                      <a:r>
                        <a:rPr lang="en-GB" sz="1200" dirty="0">
                          <a:effectLst/>
                          <a:latin typeface="Arial" panose="020B0604020202020204" pitchFamily="34" charset="0"/>
                          <a:ea typeface="Arial" panose="020B0604020202020204" pitchFamily="34" charset="0"/>
                          <a:cs typeface="Times New Roman" panose="02020603050405020304" pitchFamily="18" charset="0"/>
                        </a:rPr>
                        <a:t> teacher</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58577047"/>
                  </a:ext>
                </a:extLst>
              </a:tr>
              <a:tr h="321382">
                <a:tc>
                  <a:txBody>
                    <a:bodyPr/>
                    <a:lstStyle/>
                    <a:p>
                      <a:pPr marL="67945" marR="263525">
                        <a:lnSpc>
                          <a:spcPts val="1380"/>
                        </a:lnSpc>
                        <a:spcBef>
                          <a:spcPts val="10"/>
                        </a:spcBef>
                        <a:spcAft>
                          <a:spcPts val="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 or small group multi-sensory phonics programme e.g. ‘Sounds-Write’, ‘Beat Dyslexia’, ‘Read, Write Inc.’ catch up programme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marR="263525">
                        <a:lnSpc>
                          <a:spcPts val="1380"/>
                        </a:lnSpc>
                        <a:spcBef>
                          <a:spcPts val="10"/>
                        </a:spcBef>
                        <a:spcAft>
                          <a:spcPts val="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903693"/>
                  </a:ext>
                </a:extLst>
              </a:tr>
              <a:tr h="321382">
                <a:tc>
                  <a:txBody>
                    <a:bodyPr/>
                    <a:lstStyle/>
                    <a:p>
                      <a:pPr marL="67945" marR="153035">
                        <a:lnSpc>
                          <a:spcPts val="1380"/>
                        </a:lnSpc>
                        <a:spcAft>
                          <a:spcPts val="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Additional multi-sensory follow up lessons using plastic letters, phoneme frames, writing to dictation etc.</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marR="153035">
                        <a:lnSpc>
                          <a:spcPts val="1380"/>
                        </a:lnSpc>
                        <a:spcAft>
                          <a:spcPts val="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63767221"/>
                  </a:ext>
                </a:extLst>
              </a:tr>
              <a:tr h="321382">
                <a:tc>
                  <a:txBody>
                    <a:bodyPr/>
                    <a:lstStyle/>
                    <a:p>
                      <a:pPr marL="67945">
                        <a:lnSpc>
                          <a:spcPts val="1270"/>
                        </a:lnSpc>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Daily 1:1 reading, teaching through errors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7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8055948"/>
                  </a:ext>
                </a:extLst>
              </a:tr>
              <a:tr h="321382">
                <a:tc>
                  <a:txBody>
                    <a:bodyPr/>
                    <a:lstStyle/>
                    <a:p>
                      <a:pPr marL="67945">
                        <a:lnSpc>
                          <a:spcPts val="1285"/>
                        </a:lnSpc>
                      </a:pPr>
                      <a:r>
                        <a:rPr lang="en-GB" sz="1200" dirty="0">
                          <a:effectLst/>
                          <a:latin typeface="Arial" panose="020B0604020202020204" pitchFamily="34" charset="0"/>
                          <a:ea typeface="Arial" panose="020B0604020202020204" pitchFamily="34" charset="0"/>
                          <a:cs typeface="Times New Roman" panose="02020603050405020304" pitchFamily="18" charset="0"/>
                        </a:rPr>
                        <a:t>Small group or 1:1 support for writing/reading – additional to literacy lessons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49150612"/>
                  </a:ext>
                </a:extLst>
              </a:tr>
              <a:tr h="321382">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Fischer Family Trust Wave 3 programme</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68121043"/>
                  </a:ext>
                </a:extLst>
              </a:tr>
              <a:tr h="321382">
                <a:tc>
                  <a:txBody>
                    <a:bodyPr/>
                    <a:lstStyle/>
                    <a:p>
                      <a:pPr marL="67945">
                        <a:lnSpc>
                          <a:spcPts val="1285"/>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‘Better Reading’ programme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6232701"/>
                  </a:ext>
                </a:extLst>
              </a:tr>
              <a:tr h="321382">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‘Reading Recovery’ programme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29471701"/>
                  </a:ext>
                </a:extLst>
              </a:tr>
              <a:tr h="321382">
                <a:tc>
                  <a:txBody>
                    <a:bodyPr/>
                    <a:lstStyle/>
                    <a:p>
                      <a:pPr marL="67945">
                        <a:lnSpc>
                          <a:spcPts val="1280"/>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Small group or 1:1 work on spelling programmes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1317618"/>
                  </a:ext>
                </a:extLst>
              </a:tr>
              <a:tr h="321382">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Support for pre-teaching concepts and vocabulary</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8032398"/>
                  </a:ext>
                </a:extLst>
              </a:tr>
              <a:tr h="321382">
                <a:tc>
                  <a:txBody>
                    <a:bodyPr/>
                    <a:lstStyle/>
                    <a:p>
                      <a:pPr marL="67945">
                        <a:lnSpc>
                          <a:spcPts val="1285"/>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 or small group lessons to develop memory skills using appropriate resources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6179299"/>
                  </a:ext>
                </a:extLst>
              </a:tr>
              <a:tr h="321382">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Revision sessions to revise and consolidate what has been learned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74474647"/>
                  </a:ext>
                </a:extLst>
              </a:tr>
            </a:tbl>
          </a:graphicData>
        </a:graphic>
      </p:graphicFrame>
    </p:spTree>
    <p:extLst>
      <p:ext uri="{BB962C8B-B14F-4D97-AF65-F5344CB8AC3E}">
        <p14:creationId xmlns:p14="http://schemas.microsoft.com/office/powerpoint/2010/main" val="405381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0309A9-B68D-E961-A814-29982C6B775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Assessment Tools</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45553C25-E557-031F-86C0-00754CF5A88D}"/>
              </a:ext>
            </a:extLst>
          </p:cNvPr>
          <p:cNvGraphicFramePr>
            <a:graphicFrameLocks noGrp="1"/>
          </p:cNvGraphicFramePr>
          <p:nvPr>
            <p:extLst>
              <p:ext uri="{D42A27DB-BD31-4B8C-83A1-F6EECF244321}">
                <p14:modId xmlns:p14="http://schemas.microsoft.com/office/powerpoint/2010/main" val="1797462538"/>
              </p:ext>
            </p:extLst>
          </p:nvPr>
        </p:nvGraphicFramePr>
        <p:xfrm>
          <a:off x="257175" y="1059843"/>
          <a:ext cx="11506200" cy="5464131"/>
        </p:xfrm>
        <a:graphic>
          <a:graphicData uri="http://schemas.openxmlformats.org/drawingml/2006/table">
            <a:tbl>
              <a:tblPr firstRow="1" bandRow="1">
                <a:tableStyleId>{5C22544A-7EE6-4342-B048-85BDC9FD1C3A}</a:tableStyleId>
              </a:tblPr>
              <a:tblGrid>
                <a:gridCol w="10137477">
                  <a:extLst>
                    <a:ext uri="{9D8B030D-6E8A-4147-A177-3AD203B41FA5}">
                      <a16:colId xmlns:a16="http://schemas.microsoft.com/office/drawing/2014/main" val="1219099813"/>
                    </a:ext>
                  </a:extLst>
                </a:gridCol>
                <a:gridCol w="1368723">
                  <a:extLst>
                    <a:ext uri="{9D8B030D-6E8A-4147-A177-3AD203B41FA5}">
                      <a16:colId xmlns:a16="http://schemas.microsoft.com/office/drawing/2014/main" val="1223318097"/>
                    </a:ext>
                  </a:extLst>
                </a:gridCol>
              </a:tblGrid>
              <a:tr h="506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Assessment Tools/ Referrals</a:t>
                      </a:r>
                    </a:p>
                    <a:p>
                      <a:endParaRPr lang="en-GB" sz="1800" dirty="0">
                        <a:latin typeface="Arial" panose="020B0604020202020204" pitchFamily="34" charset="0"/>
                        <a:cs typeface="Arial" panose="020B0604020202020204" pitchFamily="34" charset="0"/>
                      </a:endParaRP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Tick when used</a:t>
                      </a:r>
                    </a:p>
                  </a:txBody>
                  <a:tcPr>
                    <a:solidFill>
                      <a:schemeClr val="accent4"/>
                    </a:solidFill>
                  </a:tcPr>
                </a:tc>
                <a:extLst>
                  <a:ext uri="{0D108BD9-81ED-4DB2-BD59-A6C34878D82A}">
                    <a16:rowId xmlns:a16="http://schemas.microsoft.com/office/drawing/2014/main" val="2764439587"/>
                  </a:ext>
                </a:extLst>
              </a:tr>
              <a:tr h="4824051">
                <a:tc>
                  <a:txBody>
                    <a:bodyPr/>
                    <a:lstStyle/>
                    <a:p>
                      <a:r>
                        <a:rPr lang="en-GB" sz="1400" dirty="0">
                          <a:latin typeface="Arial" panose="020B0604020202020204" pitchFamily="34" charset="0"/>
                          <a:cs typeface="Arial" panose="020B0604020202020204" pitchFamily="34" charset="0"/>
                        </a:rPr>
                        <a:t>In addition to normal classroom assessments the teacher and classroom support staff could carry out baseline assessments e.g. standardised reading age, spelling age, writing speed tests.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school could also engage with other services such as:</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Education Psychology Service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Evidence based literacy and numeracy interventions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Joint Communication Team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Specialist Dyslexia Team</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Occupational therapy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Widget pictorial resources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Other things to consider doing: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Use checklists or screening tools identify individual strengths and difficulties e.g. I-can Assessment, GL Assessment Screeners, Lucid, BDA Indicators of dyslexia </a:t>
                      </a:r>
                      <a:r>
                        <a:rPr lang="en-GB" sz="1400" u="sng" dirty="0">
                          <a:solidFill>
                            <a:srgbClr val="FF0000"/>
                          </a:solidFill>
                          <a:latin typeface="Arial" panose="020B0604020202020204" pitchFamily="34" charset="0"/>
                          <a:cs typeface="Arial" panose="020B0604020202020204" pitchFamily="34" charset="0"/>
                          <a:hlinkClick r:id="rId2"/>
                        </a:rPr>
                        <a:t>https://www.bdadyslexia.org.uk/dyslexia/aboutdyslexia/signs-of-dyslexia</a:t>
                      </a:r>
                      <a:endParaRPr lang="en-GB" sz="1400" u="sng" dirty="0">
                        <a:solidFill>
                          <a:srgbClr val="FF0000"/>
                        </a:solidFill>
                        <a:latin typeface="Arial" panose="020B0604020202020204" pitchFamily="34" charset="0"/>
                        <a:cs typeface="Arial" panose="020B0604020202020204" pitchFamily="34" charset="0"/>
                      </a:endParaRPr>
                    </a:p>
                    <a:p>
                      <a:endParaRPr lang="en-GB" sz="1400" u="sng" dirty="0">
                        <a:solidFill>
                          <a:srgbClr val="FF0000"/>
                        </a:solidFill>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YARC-York Assessment of Reading for Comprehension </a:t>
                      </a:r>
                      <a:r>
                        <a:rPr lang="en-GB" sz="1400" dirty="0" err="1">
                          <a:latin typeface="Arial" panose="020B0604020202020204" pitchFamily="34" charset="0"/>
                          <a:cs typeface="Arial" panose="020B0604020202020204" pitchFamily="34" charset="0"/>
                        </a:rPr>
                        <a:t>PhAB</a:t>
                      </a:r>
                      <a:r>
                        <a:rPr lang="en-GB" sz="1400" dirty="0">
                          <a:latin typeface="Arial" panose="020B0604020202020204" pitchFamily="34" charset="0"/>
                          <a:cs typeface="Arial" panose="020B0604020202020204" pitchFamily="34" charset="0"/>
                        </a:rPr>
                        <a:t> -Phonological Assessment Battery Sandwell Assessments e.g. Early Numeracy Test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Normal curriculum plans include strategies from dyslexia friendly classrooms and reasonable adjustments to activities to remove barriers to learning.</a:t>
                      </a:r>
                    </a:p>
                  </a:txBody>
                  <a:tcPr/>
                </a:tc>
                <a:tc>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9278443"/>
                  </a:ext>
                </a:extLst>
              </a:tr>
            </a:tbl>
          </a:graphicData>
        </a:graphic>
      </p:graphicFrame>
    </p:spTree>
    <p:extLst>
      <p:ext uri="{BB962C8B-B14F-4D97-AF65-F5344CB8AC3E}">
        <p14:creationId xmlns:p14="http://schemas.microsoft.com/office/powerpoint/2010/main" val="327745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559CB-A791-27FE-A8BC-FFE919D8774C}"/>
              </a:ext>
            </a:extLst>
          </p:cNvPr>
          <p:cNvSpPr>
            <a:spLocks noGrp="1"/>
          </p:cNvSpPr>
          <p:nvPr>
            <p:ph sz="half" idx="1"/>
          </p:nvPr>
        </p:nvSpPr>
        <p:spPr>
          <a:xfrm>
            <a:off x="433614" y="816428"/>
            <a:ext cx="11163300" cy="5562600"/>
          </a:xfrm>
        </p:spPr>
        <p:txBody>
          <a:bodyPr anchor="ctr">
            <a:normAutofit/>
          </a:bodyPr>
          <a:lstStyle/>
          <a:p>
            <a:r>
              <a:rPr lang="en-GB" sz="1800" dirty="0">
                <a:latin typeface="Arial" panose="020B0604020202020204" pitchFamily="34" charset="0"/>
                <a:cs typeface="Arial" panose="020B0604020202020204" pitchFamily="34" charset="0"/>
              </a:rPr>
              <a:t>School staff should understand that cognition and learning needs can occur alongside co-occurring difficulties such as attention, concentration difficulties and working memory difficulties. </a:t>
            </a:r>
          </a:p>
          <a:p>
            <a:r>
              <a:rPr lang="en-GB" sz="1800" dirty="0">
                <a:latin typeface="Arial" panose="020B0604020202020204" pitchFamily="34" charset="0"/>
                <a:cs typeface="Arial" panose="020B0604020202020204" pitchFamily="34" charset="0"/>
              </a:rPr>
              <a:t>There are staff who have participated in Dyslexia Friendly Schools training and who disseminate information throughout the school. </a:t>
            </a:r>
          </a:p>
          <a:p>
            <a:r>
              <a:rPr lang="en-GB" sz="1800" dirty="0">
                <a:latin typeface="Arial" panose="020B0604020202020204" pitchFamily="34" charset="0"/>
                <a:cs typeface="Arial" panose="020B0604020202020204" pitchFamily="34" charset="0"/>
              </a:rPr>
              <a:t>Supply staff and new staff are informed about the needs of pupils through an induction programme ensuring that these staff know where to access support. </a:t>
            </a:r>
          </a:p>
          <a:p>
            <a:r>
              <a:rPr lang="en-GB" sz="1800" dirty="0">
                <a:latin typeface="Arial" panose="020B0604020202020204" pitchFamily="34" charset="0"/>
                <a:cs typeface="Arial" panose="020B0604020202020204" pitchFamily="34" charset="0"/>
              </a:rPr>
              <a:t>School staff understand how to support attention and concentration needs. </a:t>
            </a:r>
          </a:p>
          <a:p>
            <a:r>
              <a:rPr lang="en-GB" sz="1800" dirty="0">
                <a:latin typeface="Arial" panose="020B0604020202020204" pitchFamily="34" charset="0"/>
                <a:cs typeface="Arial" panose="020B0604020202020204" pitchFamily="34" charset="0"/>
              </a:rPr>
              <a:t>All teachers will be aware of the implications and impact of specific learning difficulties on the way a child or young person learns. Teachers understand how to adapt curriculum planning and delivery to accommodate the child or young person’s preferred way of learning.</a:t>
            </a:r>
          </a:p>
          <a:p>
            <a:r>
              <a:rPr lang="en-GB" sz="1800" dirty="0">
                <a:latin typeface="Arial" panose="020B0604020202020204" pitchFamily="34" charset="0"/>
                <a:cs typeface="Arial" panose="020B0604020202020204" pitchFamily="34" charset="0"/>
              </a:rPr>
              <a:t> Trained mentors can be accessed by pupils.</a:t>
            </a:r>
          </a:p>
          <a:p>
            <a:r>
              <a:rPr lang="en-GB" sz="1800" dirty="0">
                <a:latin typeface="Arial" panose="020B0604020202020204" pitchFamily="34" charset="0"/>
                <a:cs typeface="Arial" panose="020B0604020202020204" pitchFamily="34" charset="0"/>
              </a:rPr>
              <a:t>School staff understand the link between social, emotional needs and cognition and learning needs. Particularly, motivation, self-esteem and identity.</a:t>
            </a:r>
          </a:p>
          <a:p>
            <a:r>
              <a:rPr lang="en-GB" sz="1800" dirty="0">
                <a:latin typeface="Arial" panose="020B0604020202020204" pitchFamily="34" charset="0"/>
                <a:cs typeface="Arial" panose="020B0604020202020204" pitchFamily="34" charset="0"/>
              </a:rPr>
              <a:t>Classroom practitioners have received training on evidence-based intervention programmes and approaches.</a:t>
            </a:r>
          </a:p>
        </p:txBody>
      </p:sp>
      <p:sp>
        <p:nvSpPr>
          <p:cNvPr id="4" name="Rectangle 3">
            <a:extLst>
              <a:ext uri="{FF2B5EF4-FFF2-40B4-BE49-F238E27FC236}">
                <a16:creationId xmlns:a16="http://schemas.microsoft.com/office/drawing/2014/main" id="{4B72B808-5389-AB39-23BD-E7570B9B858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Cognition and Learning Needs Training Expectations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8754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30A1B-858D-49EC-982F-FBE8E717EDC6}"/>
              </a:ext>
            </a:extLst>
          </p:cNvPr>
          <p:cNvSpPr>
            <a:spLocks noGrp="1"/>
          </p:cNvSpPr>
          <p:nvPr>
            <p:ph idx="1"/>
          </p:nvPr>
        </p:nvSpPr>
        <p:spPr>
          <a:xfrm>
            <a:off x="474107" y="1820092"/>
            <a:ext cx="10746105" cy="2893423"/>
          </a:xfrm>
        </p:spPr>
        <p:txBody>
          <a:bodyPr>
            <a:normAutofit/>
          </a:bodyPr>
          <a:lstStyle/>
          <a:p>
            <a:r>
              <a:rPr lang="en-GB" sz="1800" dirty="0">
                <a:latin typeface="Arial" panose="020B0604020202020204" pitchFamily="34" charset="0"/>
                <a:cs typeface="Arial" panose="020B0604020202020204" pitchFamily="34" charset="0"/>
              </a:rPr>
              <a:t>Is the learning environment supporting the pupil’s learning needs effectively? </a:t>
            </a:r>
          </a:p>
          <a:p>
            <a:r>
              <a:rPr lang="en-GB" sz="1800" dirty="0">
                <a:latin typeface="Arial" panose="020B0604020202020204" pitchFamily="34" charset="0"/>
                <a:cs typeface="Arial" panose="020B0604020202020204" pitchFamily="34" charset="0"/>
              </a:rPr>
              <a:t>Has the CYP and parents/carers had the opportunity to input on their experiences of learning?</a:t>
            </a:r>
          </a:p>
          <a:p>
            <a:r>
              <a:rPr lang="en-GB" sz="1800" dirty="0">
                <a:latin typeface="Arial" panose="020B0604020202020204" pitchFamily="34" charset="0"/>
                <a:cs typeface="Arial" panose="020B0604020202020204" pitchFamily="34" charset="0"/>
              </a:rPr>
              <a:t>Has the setting considered these views when planning provision and support?</a:t>
            </a:r>
          </a:p>
          <a:p>
            <a:r>
              <a:rPr lang="en-GB" sz="1800" dirty="0">
                <a:latin typeface="Arial" panose="020B0604020202020204" pitchFamily="34" charset="0"/>
                <a:cs typeface="Arial" panose="020B0604020202020204" pitchFamily="34" charset="0"/>
              </a:rPr>
              <a:t>How embedded are resources, supports and quality first SPLD/LD provision in every-day classroom practice?</a:t>
            </a:r>
          </a:p>
          <a:p>
            <a:r>
              <a:rPr lang="en-GB" sz="1800" dirty="0">
                <a:latin typeface="Arial" panose="020B0604020202020204" pitchFamily="34" charset="0"/>
                <a:cs typeface="Arial" panose="020B0604020202020204" pitchFamily="34" charset="0"/>
              </a:rPr>
              <a:t>Does the CYP have other needs outside of cognition and learning which need to be considered? </a:t>
            </a:r>
          </a:p>
          <a:p>
            <a:r>
              <a:rPr lang="en-GB" sz="1800" dirty="0">
                <a:latin typeface="Arial" panose="020B0604020202020204" pitchFamily="34" charset="0"/>
                <a:cs typeface="Arial" panose="020B0604020202020204" pitchFamily="34" charset="0"/>
              </a:rPr>
              <a:t>Further information on supporting cognition and learning needs can be found at:</a:t>
            </a:r>
          </a:p>
          <a:p>
            <a:r>
              <a:rPr lang="en-GB" sz="1800" dirty="0">
                <a:latin typeface="Arial" panose="020B0604020202020204" pitchFamily="34" charset="0"/>
                <a:cs typeface="Arial" panose="020B0604020202020204" pitchFamily="34" charset="0"/>
                <a:hlinkClick r:id="rId2"/>
              </a:rPr>
              <a:t>Education Endowment Foundation | EEF</a:t>
            </a:r>
            <a:r>
              <a:rPr lang="en-GB" sz="1800" dirty="0">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FBA2C167-CFF3-4688-B7D4-98AF41AF2905}"/>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Further questions to consider</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21045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TotalTime>
  <Words>1400</Words>
  <Application>Microsoft Office PowerPoint</Application>
  <PresentationFormat>Widescreen</PresentationFormat>
  <Paragraphs>149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Hammersmith &amp; Fulham Ordinarily Available Provision Checklist Cognition and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Hammersmith and Fulham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Hammersmith &amp; Fulham Ordinarily Available Provision Checklist Communication and Interaction  </dc:title>
  <dc:creator>Gunning Joe: H&amp;F</dc:creator>
  <cp:lastModifiedBy>Gunning Joe: H&amp;F</cp:lastModifiedBy>
  <cp:revision>1</cp:revision>
  <dcterms:created xsi:type="dcterms:W3CDTF">2024-06-11T13:01:55Z</dcterms:created>
  <dcterms:modified xsi:type="dcterms:W3CDTF">2024-06-18T06:56:00Z</dcterms:modified>
</cp:coreProperties>
</file>