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5E_F7B6232F.xml" ContentType="application/vnd.ms-powerpoint.comments+xml"/>
  <Override PartName="/ppt/notesSlides/notesSlide1.xml" ContentType="application/vnd.openxmlformats-officedocument.presentationml.notesSlide+xml"/>
  <Override PartName="/ppt/comments/modernComment_15C_B8636E6C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84" r:id="rId2"/>
    <p:sldId id="485" r:id="rId3"/>
    <p:sldId id="350" r:id="rId4"/>
    <p:sldId id="486" r:id="rId5"/>
    <p:sldId id="494" r:id="rId6"/>
    <p:sldId id="493" r:id="rId7"/>
    <p:sldId id="492" r:id="rId8"/>
    <p:sldId id="491" r:id="rId9"/>
    <p:sldId id="490" r:id="rId10"/>
    <p:sldId id="489" r:id="rId11"/>
    <p:sldId id="488" r:id="rId12"/>
    <p:sldId id="487" r:id="rId13"/>
    <p:sldId id="497" r:id="rId14"/>
    <p:sldId id="498" r:id="rId15"/>
    <p:sldId id="495" r:id="rId16"/>
    <p:sldId id="481" r:id="rId17"/>
    <p:sldId id="348" r:id="rId18"/>
    <p:sldId id="496" r:id="rId19"/>
    <p:sldId id="482" r:id="rId20"/>
    <p:sldId id="4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42121E-33BC-531C-E32A-2E8AB344FAF5}" name="Hussein Amal: H&amp;F" initials="HAH" userId="S::Amal.Hussein@lbhf.gov.uk::4c183718-5145-4fc2-82d4-cc990a81737d" providerId="AD"/>
  <p188:author id="{C2FC494F-2DD6-9577-713C-47436B01B5BA}" name="Denholm Emma: H&amp;F" initials="DH" userId="S::emma.dunholm@lbhf.gov.uk::d8ee6b52-805d-4324-bf30-8d0f2f573ea1" providerId="AD"/>
  <p188:author id="{156C2F56-9D12-9E7F-8001-9B93A94539CB}" name="Bateman James: H&amp;F" initials="BJH" userId="S::James.Bateman@lbhf.gov.uk::f8bc62e1-3000-4350-9a2d-55b65b792f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tableStyles" Target="tableStyles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theme" Target="theme/theme1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viewProps" Target="viewProps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presProps" Target="presProps.xml" Id="rId23" /><Relationship Type="http://schemas.microsoft.com/office/2018/10/relationships/authors" Target="authors.xml" Id="rId28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notesMaster" Target="notesMasters/notesMaster1.xml" Id="rId22" /></Relationships>
</file>

<file path=ppt/comments/modernComment_15C_B8636E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58076FD-B388-4E53-886F-43C6CE036982}" authorId="{7642121E-33BC-531C-E32A-2E8AB344FAF5}" status="resolved" created="2024-03-07T12:06:50.35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93524076" sldId="348"/>
      <ac:spMk id="2" creationId="{38D8287D-A8CB-495D-8213-2098D7CFDD4F}"/>
      <ac:txMk cp="0" len="20">
        <ac:context len="21" hash="2984633187"/>
      </ac:txMk>
    </ac:txMkLst>
    <p188:pos x="8694683" y="493986"/>
    <p188:txBody>
      <a:bodyPr/>
      <a:lstStyle/>
      <a:p>
        <a:r>
          <a:rPr lang="en-GB"/>
          <a:t>I like both this slide and the one below - didn’t know if you had a preference? [@Denholm Emma: H&amp;F] </a:t>
        </a:r>
      </a:p>
    </p188:txBody>
  </p188:cm>
</p188:cmLst>
</file>

<file path=ppt/comments/modernComment_15E_F7B623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68467EB-C750-471A-B242-2B48E3BC6159}" authorId="{7642121E-33BC-531C-E32A-2E8AB344FAF5}" status="resolved" created="2024-03-07T12:24:28.26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55908911" sldId="350"/>
      <ac:spMk id="2" creationId="{CECBC162-FEAA-966B-9B23-4BB138EC9C76}"/>
      <ac:txMk cp="18" len="12">
        <ac:context len="31" hash="1335715539"/>
      </ac:txMk>
    </ac:txMkLst>
    <p188:pos x="6708228" y="601827"/>
    <p188:txBody>
      <a:bodyPr/>
      <a:lstStyle/>
      <a:p>
        <a:r>
          <a:rPr lang="en-GB"/>
          <a:t>I really like the page two of our document - I only seem to have the pfd version - if you have the word document, do you think we should copy and paste the image? [@Denholm Emma: H&amp;F]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3-11T09:32:40.742" authorId="{C2FC494F-2DD6-9577-713C-47436B01B5BA}"/>
          </p223:rxn>
        </p223:reactions>
      </p:ext>
    </p188:extLst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E574D-092F-46ED-BC85-2DE001C3055C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061597B3-07FD-4C81-875D-81844A66263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/>
            <a:t>To practice using tools and strategies that will support learners with Executive Functioning differences. </a:t>
          </a:r>
        </a:p>
      </dgm:t>
    </dgm:pt>
    <dgm:pt modelId="{79225692-4917-46D4-964F-C8575C468A28}" type="parTrans" cxnId="{4DCA2FFB-9933-4D58-B498-DD8C2550A25C}">
      <dgm:prSet/>
      <dgm:spPr/>
      <dgm:t>
        <a:bodyPr/>
        <a:lstStyle/>
        <a:p>
          <a:endParaRPr lang="en-GB"/>
        </a:p>
      </dgm:t>
    </dgm:pt>
    <dgm:pt modelId="{23588310-B1E8-4D14-944A-1D2B543E91AB}" type="sibTrans" cxnId="{4DCA2FFB-9933-4D58-B498-DD8C2550A25C}">
      <dgm:prSet/>
      <dgm:spPr/>
      <dgm:t>
        <a:bodyPr/>
        <a:lstStyle/>
        <a:p>
          <a:endParaRPr lang="en-GB"/>
        </a:p>
      </dgm:t>
    </dgm:pt>
    <dgm:pt modelId="{6D9BBF48-F4F9-41AA-B260-90282D26C66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>
              <a:latin typeface="Gisha" panose="020B0502040204020203" pitchFamily="34" charset="-79"/>
              <a:cs typeface="Gisha" panose="020B0502040204020203" pitchFamily="34" charset="-79"/>
            </a:rPr>
            <a:t>An opportunity to share experiences and collaboratively problem solve. </a:t>
          </a:r>
          <a:endParaRPr lang="en-GB" sz="1800" dirty="0"/>
        </a:p>
      </dgm:t>
    </dgm:pt>
    <dgm:pt modelId="{38190EF4-05EF-47AF-8BEF-BB073343CF3C}" type="parTrans" cxnId="{00993378-C2FE-4FE6-B7F6-44A893E2B6E6}">
      <dgm:prSet/>
      <dgm:spPr/>
      <dgm:t>
        <a:bodyPr/>
        <a:lstStyle/>
        <a:p>
          <a:endParaRPr lang="en-GB"/>
        </a:p>
      </dgm:t>
    </dgm:pt>
    <dgm:pt modelId="{8775EBB5-58FE-40DF-B3E8-70BBD7784FAA}" type="sibTrans" cxnId="{00993378-C2FE-4FE6-B7F6-44A893E2B6E6}">
      <dgm:prSet/>
      <dgm:spPr/>
      <dgm:t>
        <a:bodyPr/>
        <a:lstStyle/>
        <a:p>
          <a:endParaRPr lang="en-GB"/>
        </a:p>
      </dgm:t>
    </dgm:pt>
    <dgm:pt modelId="{3BEB0D01-1E98-4AFA-9038-B062BA6412B8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GB" sz="1800" dirty="0">
              <a:latin typeface="Gisha" panose="020B0502040204020203" pitchFamily="34" charset="-79"/>
              <a:cs typeface="Gisha" panose="020B0502040204020203" pitchFamily="34" charset="-79"/>
            </a:rPr>
            <a:t>To develop a shared understanding of Executive Functioning and what difficulties in this area might look like in the classroom. </a:t>
          </a:r>
          <a:endParaRPr lang="en-GB" sz="1800" dirty="0"/>
        </a:p>
      </dgm:t>
    </dgm:pt>
    <dgm:pt modelId="{0EB1F28D-59A8-49E2-A71C-40513950D783}" type="sibTrans" cxnId="{4A71BEAB-16D1-42EA-80B7-C63997E2EA9E}">
      <dgm:prSet/>
      <dgm:spPr/>
      <dgm:t>
        <a:bodyPr/>
        <a:lstStyle/>
        <a:p>
          <a:endParaRPr lang="en-GB"/>
        </a:p>
      </dgm:t>
    </dgm:pt>
    <dgm:pt modelId="{6863B1BB-EEF0-4843-AF38-200A89C6965C}" type="parTrans" cxnId="{4A71BEAB-16D1-42EA-80B7-C63997E2EA9E}">
      <dgm:prSet/>
      <dgm:spPr/>
      <dgm:t>
        <a:bodyPr/>
        <a:lstStyle/>
        <a:p>
          <a:endParaRPr lang="en-GB"/>
        </a:p>
      </dgm:t>
    </dgm:pt>
    <dgm:pt modelId="{C817279D-3369-47F0-BF8E-9898A264373B}" type="pres">
      <dgm:prSet presAssocID="{E75E574D-092F-46ED-BC85-2DE001C3055C}" presName="linearFlow" presStyleCnt="0">
        <dgm:presLayoutVars>
          <dgm:resizeHandles val="exact"/>
        </dgm:presLayoutVars>
      </dgm:prSet>
      <dgm:spPr/>
    </dgm:pt>
    <dgm:pt modelId="{ADC6AFF8-43A7-44DD-A2B3-370B2206CA74}" type="pres">
      <dgm:prSet presAssocID="{3BEB0D01-1E98-4AFA-9038-B062BA6412B8}" presName="node" presStyleLbl="node1" presStyleIdx="0" presStyleCnt="3" custScaleX="177779" custLinFactNeighborY="1062">
        <dgm:presLayoutVars>
          <dgm:bulletEnabled val="1"/>
        </dgm:presLayoutVars>
      </dgm:prSet>
      <dgm:spPr/>
    </dgm:pt>
    <dgm:pt modelId="{1A08DFE1-3F9A-4DC8-80D9-4799A679668A}" type="pres">
      <dgm:prSet presAssocID="{0EB1F28D-59A8-49E2-A71C-40513950D783}" presName="sibTrans" presStyleLbl="sibTrans2D1" presStyleIdx="0" presStyleCnt="2"/>
      <dgm:spPr/>
    </dgm:pt>
    <dgm:pt modelId="{F1BCD2F9-6191-485E-9561-795ADAC8DB18}" type="pres">
      <dgm:prSet presAssocID="{0EB1F28D-59A8-49E2-A71C-40513950D783}" presName="connectorText" presStyleLbl="sibTrans2D1" presStyleIdx="0" presStyleCnt="2"/>
      <dgm:spPr/>
    </dgm:pt>
    <dgm:pt modelId="{D3D99DCF-1C3D-447B-B03B-D63C67B9405B}" type="pres">
      <dgm:prSet presAssocID="{061597B3-07FD-4C81-875D-81844A662632}" presName="node" presStyleLbl="node1" presStyleIdx="1" presStyleCnt="3" custScaleX="177779">
        <dgm:presLayoutVars>
          <dgm:bulletEnabled val="1"/>
        </dgm:presLayoutVars>
      </dgm:prSet>
      <dgm:spPr/>
    </dgm:pt>
    <dgm:pt modelId="{A9B58D38-02BC-4375-9730-F217D1CDE79E}" type="pres">
      <dgm:prSet presAssocID="{23588310-B1E8-4D14-944A-1D2B543E91AB}" presName="sibTrans" presStyleLbl="sibTrans2D1" presStyleIdx="1" presStyleCnt="2"/>
      <dgm:spPr/>
    </dgm:pt>
    <dgm:pt modelId="{0098A87E-FB60-4E89-82FB-8A95D5954C62}" type="pres">
      <dgm:prSet presAssocID="{23588310-B1E8-4D14-944A-1D2B543E91AB}" presName="connectorText" presStyleLbl="sibTrans2D1" presStyleIdx="1" presStyleCnt="2"/>
      <dgm:spPr/>
    </dgm:pt>
    <dgm:pt modelId="{276B46CE-14FD-4480-BDBE-E97EB13B364A}" type="pres">
      <dgm:prSet presAssocID="{6D9BBF48-F4F9-41AA-B260-90282D26C66E}" presName="node" presStyleLbl="node1" presStyleIdx="2" presStyleCnt="3" custScaleX="177779">
        <dgm:presLayoutVars>
          <dgm:bulletEnabled val="1"/>
        </dgm:presLayoutVars>
      </dgm:prSet>
      <dgm:spPr/>
    </dgm:pt>
  </dgm:ptLst>
  <dgm:cxnLst>
    <dgm:cxn modelId="{189E2307-1A09-4E09-B75D-391FD8E69D95}" type="presOf" srcId="{0EB1F28D-59A8-49E2-A71C-40513950D783}" destId="{F1BCD2F9-6191-485E-9561-795ADAC8DB18}" srcOrd="1" destOrd="0" presId="urn:microsoft.com/office/officeart/2005/8/layout/process2"/>
    <dgm:cxn modelId="{A96E9E68-DD1F-40F9-B273-103488D1C160}" type="presOf" srcId="{23588310-B1E8-4D14-944A-1D2B543E91AB}" destId="{A9B58D38-02BC-4375-9730-F217D1CDE79E}" srcOrd="0" destOrd="0" presId="urn:microsoft.com/office/officeart/2005/8/layout/process2"/>
    <dgm:cxn modelId="{4A505A53-F782-445A-8C88-76C0129E6DBE}" type="presOf" srcId="{061597B3-07FD-4C81-875D-81844A662632}" destId="{D3D99DCF-1C3D-447B-B03B-D63C67B9405B}" srcOrd="0" destOrd="0" presId="urn:microsoft.com/office/officeart/2005/8/layout/process2"/>
    <dgm:cxn modelId="{00993378-C2FE-4FE6-B7F6-44A893E2B6E6}" srcId="{E75E574D-092F-46ED-BC85-2DE001C3055C}" destId="{6D9BBF48-F4F9-41AA-B260-90282D26C66E}" srcOrd="2" destOrd="0" parTransId="{38190EF4-05EF-47AF-8BEF-BB073343CF3C}" sibTransId="{8775EBB5-58FE-40DF-B3E8-70BBD7784FAA}"/>
    <dgm:cxn modelId="{9CC7F984-4747-459B-99CE-7ACF6F577E30}" type="presOf" srcId="{23588310-B1E8-4D14-944A-1D2B543E91AB}" destId="{0098A87E-FB60-4E89-82FB-8A95D5954C62}" srcOrd="1" destOrd="0" presId="urn:microsoft.com/office/officeart/2005/8/layout/process2"/>
    <dgm:cxn modelId="{00350C91-FEAE-43CF-849D-D97EC2841FA8}" type="presOf" srcId="{6D9BBF48-F4F9-41AA-B260-90282D26C66E}" destId="{276B46CE-14FD-4480-BDBE-E97EB13B364A}" srcOrd="0" destOrd="0" presId="urn:microsoft.com/office/officeart/2005/8/layout/process2"/>
    <dgm:cxn modelId="{4A71BEAB-16D1-42EA-80B7-C63997E2EA9E}" srcId="{E75E574D-092F-46ED-BC85-2DE001C3055C}" destId="{3BEB0D01-1E98-4AFA-9038-B062BA6412B8}" srcOrd="0" destOrd="0" parTransId="{6863B1BB-EEF0-4843-AF38-200A89C6965C}" sibTransId="{0EB1F28D-59A8-49E2-A71C-40513950D783}"/>
    <dgm:cxn modelId="{BCD178EA-CCFE-42A3-9949-D8C84A8B4191}" type="presOf" srcId="{E75E574D-092F-46ED-BC85-2DE001C3055C}" destId="{C817279D-3369-47F0-BF8E-9898A264373B}" srcOrd="0" destOrd="0" presId="urn:microsoft.com/office/officeart/2005/8/layout/process2"/>
    <dgm:cxn modelId="{FA567FEB-4690-41D6-B788-212D9D1BC7A5}" type="presOf" srcId="{3BEB0D01-1E98-4AFA-9038-B062BA6412B8}" destId="{ADC6AFF8-43A7-44DD-A2B3-370B2206CA74}" srcOrd="0" destOrd="0" presId="urn:microsoft.com/office/officeart/2005/8/layout/process2"/>
    <dgm:cxn modelId="{C3083AF9-BE2D-41D9-90AA-2F4B9AFCF205}" type="presOf" srcId="{0EB1F28D-59A8-49E2-A71C-40513950D783}" destId="{1A08DFE1-3F9A-4DC8-80D9-4799A679668A}" srcOrd="0" destOrd="0" presId="urn:microsoft.com/office/officeart/2005/8/layout/process2"/>
    <dgm:cxn modelId="{4DCA2FFB-9933-4D58-B498-DD8C2550A25C}" srcId="{E75E574D-092F-46ED-BC85-2DE001C3055C}" destId="{061597B3-07FD-4C81-875D-81844A662632}" srcOrd="1" destOrd="0" parTransId="{79225692-4917-46D4-964F-C8575C468A28}" sibTransId="{23588310-B1E8-4D14-944A-1D2B543E91AB}"/>
    <dgm:cxn modelId="{A9778CB9-02C2-414D-96CF-265739219E84}" type="presParOf" srcId="{C817279D-3369-47F0-BF8E-9898A264373B}" destId="{ADC6AFF8-43A7-44DD-A2B3-370B2206CA74}" srcOrd="0" destOrd="0" presId="urn:microsoft.com/office/officeart/2005/8/layout/process2"/>
    <dgm:cxn modelId="{7ED929BD-A8D7-42B9-B2D4-10B3F98FAE5A}" type="presParOf" srcId="{C817279D-3369-47F0-BF8E-9898A264373B}" destId="{1A08DFE1-3F9A-4DC8-80D9-4799A679668A}" srcOrd="1" destOrd="0" presId="urn:microsoft.com/office/officeart/2005/8/layout/process2"/>
    <dgm:cxn modelId="{5ACA08CD-477E-4BEF-A7C8-2593CB3827B3}" type="presParOf" srcId="{1A08DFE1-3F9A-4DC8-80D9-4799A679668A}" destId="{F1BCD2F9-6191-485E-9561-795ADAC8DB18}" srcOrd="0" destOrd="0" presId="urn:microsoft.com/office/officeart/2005/8/layout/process2"/>
    <dgm:cxn modelId="{CBB8A94B-B79D-4378-A199-CC431C7CA3E9}" type="presParOf" srcId="{C817279D-3369-47F0-BF8E-9898A264373B}" destId="{D3D99DCF-1C3D-447B-B03B-D63C67B9405B}" srcOrd="2" destOrd="0" presId="urn:microsoft.com/office/officeart/2005/8/layout/process2"/>
    <dgm:cxn modelId="{14C4F2C8-CB41-4A9A-8E66-519E4E920482}" type="presParOf" srcId="{C817279D-3369-47F0-BF8E-9898A264373B}" destId="{A9B58D38-02BC-4375-9730-F217D1CDE79E}" srcOrd="3" destOrd="0" presId="urn:microsoft.com/office/officeart/2005/8/layout/process2"/>
    <dgm:cxn modelId="{22C08E4C-DC19-415D-B0F8-D44A3D1BE5DD}" type="presParOf" srcId="{A9B58D38-02BC-4375-9730-F217D1CDE79E}" destId="{0098A87E-FB60-4E89-82FB-8A95D5954C62}" srcOrd="0" destOrd="0" presId="urn:microsoft.com/office/officeart/2005/8/layout/process2"/>
    <dgm:cxn modelId="{F6829BFC-AB72-40AB-A2B1-801B021975F7}" type="presParOf" srcId="{C817279D-3369-47F0-BF8E-9898A264373B}" destId="{276B46CE-14FD-4480-BDBE-E97EB13B36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1C2A8E-E661-4FC7-B0DF-C8607044AC1C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E5D4F12-4B91-4FDE-A04F-1877D787457D}">
      <dgm:prSet/>
      <dgm:spPr/>
      <dgm:t>
        <a:bodyPr/>
        <a:lstStyle/>
        <a:p>
          <a:r>
            <a:rPr lang="en-GB"/>
            <a:t>Finding it difficult to filter out distractions.</a:t>
          </a:r>
          <a:endParaRPr lang="en-US"/>
        </a:p>
      </dgm:t>
    </dgm:pt>
    <dgm:pt modelId="{CFDF9E89-809B-45E3-BABF-F3BB81E08C24}" type="parTrans" cxnId="{EDA020A7-8C1C-462F-B971-708AFB1C079C}">
      <dgm:prSet/>
      <dgm:spPr/>
      <dgm:t>
        <a:bodyPr/>
        <a:lstStyle/>
        <a:p>
          <a:endParaRPr lang="en-US"/>
        </a:p>
      </dgm:t>
    </dgm:pt>
    <dgm:pt modelId="{16B95A89-774E-41A4-938E-17A8FAE63383}" type="sibTrans" cxnId="{EDA020A7-8C1C-462F-B971-708AFB1C079C}">
      <dgm:prSet/>
      <dgm:spPr/>
      <dgm:t>
        <a:bodyPr/>
        <a:lstStyle/>
        <a:p>
          <a:endParaRPr lang="en-US"/>
        </a:p>
      </dgm:t>
    </dgm:pt>
    <dgm:pt modelId="{E54A1A62-DE3A-48EF-8C3A-01B500C1FED3}">
      <dgm:prSet/>
      <dgm:spPr/>
      <dgm:t>
        <a:bodyPr/>
        <a:lstStyle/>
        <a:p>
          <a:r>
            <a:rPr lang="en-GB"/>
            <a:t>Constantly moving, getting up out chair, finding it hard to sit still.</a:t>
          </a:r>
          <a:endParaRPr lang="en-US"/>
        </a:p>
      </dgm:t>
    </dgm:pt>
    <dgm:pt modelId="{BD17A00B-345C-4487-9EE7-9CD7D119C5DB}" type="parTrans" cxnId="{B5FCF53A-A985-44ED-AB96-B5206281CD7E}">
      <dgm:prSet/>
      <dgm:spPr/>
      <dgm:t>
        <a:bodyPr/>
        <a:lstStyle/>
        <a:p>
          <a:endParaRPr lang="en-US"/>
        </a:p>
      </dgm:t>
    </dgm:pt>
    <dgm:pt modelId="{08C5994B-0DD6-4E22-BAB5-C9EAD5871F76}" type="sibTrans" cxnId="{B5FCF53A-A985-44ED-AB96-B5206281CD7E}">
      <dgm:prSet/>
      <dgm:spPr/>
      <dgm:t>
        <a:bodyPr/>
        <a:lstStyle/>
        <a:p>
          <a:endParaRPr lang="en-US"/>
        </a:p>
      </dgm:t>
    </dgm:pt>
    <dgm:pt modelId="{496881C7-2AD3-420F-855E-41E014803AF3}">
      <dgm:prSet/>
      <dgm:spPr/>
      <dgm:t>
        <a:bodyPr/>
        <a:lstStyle/>
        <a:p>
          <a:r>
            <a:rPr lang="en-GB"/>
            <a:t>Not knowing where to start with a task.</a:t>
          </a:r>
          <a:endParaRPr lang="en-US"/>
        </a:p>
      </dgm:t>
    </dgm:pt>
    <dgm:pt modelId="{67D90C3E-1AD2-442B-A5E3-7783B1CD1B87}" type="parTrans" cxnId="{77C2B6A7-7562-4B41-AB0B-2968E72B4A08}">
      <dgm:prSet/>
      <dgm:spPr/>
      <dgm:t>
        <a:bodyPr/>
        <a:lstStyle/>
        <a:p>
          <a:endParaRPr lang="en-US"/>
        </a:p>
      </dgm:t>
    </dgm:pt>
    <dgm:pt modelId="{87FCCAED-2D52-4443-8575-F1CDB4032599}" type="sibTrans" cxnId="{77C2B6A7-7562-4B41-AB0B-2968E72B4A08}">
      <dgm:prSet/>
      <dgm:spPr/>
      <dgm:t>
        <a:bodyPr/>
        <a:lstStyle/>
        <a:p>
          <a:endParaRPr lang="en-US"/>
        </a:p>
      </dgm:t>
    </dgm:pt>
    <dgm:pt modelId="{C7479553-FFAF-4CC1-B104-251C4497C80B}">
      <dgm:prSet/>
      <dgm:spPr/>
      <dgm:t>
        <a:bodyPr/>
        <a:lstStyle/>
        <a:p>
          <a:r>
            <a:rPr lang="en-GB"/>
            <a:t>Not being able to plan out how to work through a task.</a:t>
          </a:r>
          <a:endParaRPr lang="en-US"/>
        </a:p>
      </dgm:t>
    </dgm:pt>
    <dgm:pt modelId="{3FEE8CFA-CFCF-49D8-A56A-98965FE8A9C5}" type="parTrans" cxnId="{E7EE47CA-1E4F-432F-98E2-192E1C66D04A}">
      <dgm:prSet/>
      <dgm:spPr/>
      <dgm:t>
        <a:bodyPr/>
        <a:lstStyle/>
        <a:p>
          <a:endParaRPr lang="en-US"/>
        </a:p>
      </dgm:t>
    </dgm:pt>
    <dgm:pt modelId="{5235D438-BC9B-42DF-8584-F47F2EBC25F9}" type="sibTrans" cxnId="{E7EE47CA-1E4F-432F-98E2-192E1C66D04A}">
      <dgm:prSet/>
      <dgm:spPr/>
      <dgm:t>
        <a:bodyPr/>
        <a:lstStyle/>
        <a:p>
          <a:endParaRPr lang="en-US"/>
        </a:p>
      </dgm:t>
    </dgm:pt>
    <dgm:pt modelId="{F0C8447C-5404-45C1-B5AC-1F2AD94538A8}">
      <dgm:prSet/>
      <dgm:spPr/>
      <dgm:t>
        <a:bodyPr/>
        <a:lstStyle/>
        <a:p>
          <a:r>
            <a:rPr lang="en-GB"/>
            <a:t>Forgetting things learnt in a previous lesson. </a:t>
          </a:r>
          <a:endParaRPr lang="en-US"/>
        </a:p>
      </dgm:t>
    </dgm:pt>
    <dgm:pt modelId="{F91A3B3E-2FC8-4406-90FA-3AB35BC61A28}" type="parTrans" cxnId="{05FE9490-47C4-4303-B133-7231922FD815}">
      <dgm:prSet/>
      <dgm:spPr/>
      <dgm:t>
        <a:bodyPr/>
        <a:lstStyle/>
        <a:p>
          <a:endParaRPr lang="en-US"/>
        </a:p>
      </dgm:t>
    </dgm:pt>
    <dgm:pt modelId="{27816B39-AAC3-483C-927C-CA15E6646653}" type="sibTrans" cxnId="{05FE9490-47C4-4303-B133-7231922FD815}">
      <dgm:prSet/>
      <dgm:spPr/>
      <dgm:t>
        <a:bodyPr/>
        <a:lstStyle/>
        <a:p>
          <a:endParaRPr lang="en-US"/>
        </a:p>
      </dgm:t>
    </dgm:pt>
    <dgm:pt modelId="{DA7503EC-351C-49E6-8628-572726ED3C4C}">
      <dgm:prSet/>
      <dgm:spPr/>
      <dgm:t>
        <a:bodyPr/>
        <a:lstStyle/>
        <a:p>
          <a:r>
            <a:rPr lang="en-GB"/>
            <a:t>Interrupting the teacher, calling out, talking to others at inappropriate times.</a:t>
          </a:r>
          <a:endParaRPr lang="en-US"/>
        </a:p>
      </dgm:t>
    </dgm:pt>
    <dgm:pt modelId="{F2209017-1DA5-406A-89CD-BCB8A03433BF}" type="parTrans" cxnId="{9423C30D-391F-4EDA-A8A0-4960CECD0F4A}">
      <dgm:prSet/>
      <dgm:spPr/>
      <dgm:t>
        <a:bodyPr/>
        <a:lstStyle/>
        <a:p>
          <a:endParaRPr lang="en-US"/>
        </a:p>
      </dgm:t>
    </dgm:pt>
    <dgm:pt modelId="{D4C08B9D-4F29-48C8-8773-604FDD654D38}" type="sibTrans" cxnId="{9423C30D-391F-4EDA-A8A0-4960CECD0F4A}">
      <dgm:prSet/>
      <dgm:spPr/>
      <dgm:t>
        <a:bodyPr/>
        <a:lstStyle/>
        <a:p>
          <a:endParaRPr lang="en-US"/>
        </a:p>
      </dgm:t>
    </dgm:pt>
    <dgm:pt modelId="{911CDD02-4791-4055-8847-14270B722359}">
      <dgm:prSet/>
      <dgm:spPr/>
      <dgm:t>
        <a:bodyPr/>
        <a:lstStyle/>
        <a:p>
          <a:r>
            <a:rPr lang="en-GB"/>
            <a:t>Not checking or correcting their work. </a:t>
          </a:r>
          <a:endParaRPr lang="en-US"/>
        </a:p>
      </dgm:t>
    </dgm:pt>
    <dgm:pt modelId="{E2C335C0-245E-4702-87E2-133E4D335FD0}" type="parTrans" cxnId="{1C995008-222A-4C85-9CA5-F204660FB2EA}">
      <dgm:prSet/>
      <dgm:spPr/>
      <dgm:t>
        <a:bodyPr/>
        <a:lstStyle/>
        <a:p>
          <a:endParaRPr lang="en-US"/>
        </a:p>
      </dgm:t>
    </dgm:pt>
    <dgm:pt modelId="{1660810F-762D-4E94-8525-88258ABC4527}" type="sibTrans" cxnId="{1C995008-222A-4C85-9CA5-F204660FB2EA}">
      <dgm:prSet/>
      <dgm:spPr/>
      <dgm:t>
        <a:bodyPr/>
        <a:lstStyle/>
        <a:p>
          <a:endParaRPr lang="en-US"/>
        </a:p>
      </dgm:t>
    </dgm:pt>
    <dgm:pt modelId="{24A31403-7920-408C-A10D-010DFE5FEF37}">
      <dgm:prSet/>
      <dgm:spPr/>
      <dgm:t>
        <a:bodyPr/>
        <a:lstStyle/>
        <a:p>
          <a:r>
            <a:rPr lang="en-GB"/>
            <a:t>Having big emotional reactions to seemingly small triggers.</a:t>
          </a:r>
          <a:endParaRPr lang="en-US"/>
        </a:p>
      </dgm:t>
    </dgm:pt>
    <dgm:pt modelId="{06A8ADB9-59D7-4385-B8A7-6555BD73915E}" type="parTrans" cxnId="{3A85971B-BB60-461B-9036-7399FDAC7094}">
      <dgm:prSet/>
      <dgm:spPr/>
      <dgm:t>
        <a:bodyPr/>
        <a:lstStyle/>
        <a:p>
          <a:endParaRPr lang="en-US"/>
        </a:p>
      </dgm:t>
    </dgm:pt>
    <dgm:pt modelId="{333AFE7A-5F4F-4C34-9AEE-64F019CAE54C}" type="sibTrans" cxnId="{3A85971B-BB60-461B-9036-7399FDAC7094}">
      <dgm:prSet/>
      <dgm:spPr/>
      <dgm:t>
        <a:bodyPr/>
        <a:lstStyle/>
        <a:p>
          <a:endParaRPr lang="en-US"/>
        </a:p>
      </dgm:t>
    </dgm:pt>
    <dgm:pt modelId="{0E7A6DC6-A83E-409C-A7BD-BEBA8B091E48}">
      <dgm:prSet/>
      <dgm:spPr/>
      <dgm:t>
        <a:bodyPr/>
        <a:lstStyle/>
        <a:p>
          <a:r>
            <a:rPr lang="en-GB"/>
            <a:t>Forgetting things or being disorganised. </a:t>
          </a:r>
          <a:endParaRPr lang="en-US"/>
        </a:p>
      </dgm:t>
    </dgm:pt>
    <dgm:pt modelId="{49260517-AE62-4AA0-8919-BFD52BCFFA22}" type="parTrans" cxnId="{9046F479-48DD-4A02-B65F-4D1BC0D63570}">
      <dgm:prSet/>
      <dgm:spPr/>
      <dgm:t>
        <a:bodyPr/>
        <a:lstStyle/>
        <a:p>
          <a:endParaRPr lang="en-US"/>
        </a:p>
      </dgm:t>
    </dgm:pt>
    <dgm:pt modelId="{CDAE5D9C-5074-479D-88FC-C57C75C80463}" type="sibTrans" cxnId="{9046F479-48DD-4A02-B65F-4D1BC0D63570}">
      <dgm:prSet/>
      <dgm:spPr/>
      <dgm:t>
        <a:bodyPr/>
        <a:lstStyle/>
        <a:p>
          <a:endParaRPr lang="en-US"/>
        </a:p>
      </dgm:t>
    </dgm:pt>
    <dgm:pt modelId="{A9647F84-DC96-4930-9B0D-EFD5E08B5BB4}">
      <dgm:prSet/>
      <dgm:spPr/>
      <dgm:t>
        <a:bodyPr/>
        <a:lstStyle/>
        <a:p>
          <a:r>
            <a:rPr lang="en-GB"/>
            <a:t>Leaving things to the last minute then ‘cramming’. </a:t>
          </a:r>
          <a:endParaRPr lang="en-US"/>
        </a:p>
      </dgm:t>
    </dgm:pt>
    <dgm:pt modelId="{F71703B0-5723-4D01-985F-ED1200D784F3}" type="parTrans" cxnId="{E52A9379-0A4E-4182-8EEF-871906165380}">
      <dgm:prSet/>
      <dgm:spPr/>
      <dgm:t>
        <a:bodyPr/>
        <a:lstStyle/>
        <a:p>
          <a:endParaRPr lang="en-US"/>
        </a:p>
      </dgm:t>
    </dgm:pt>
    <dgm:pt modelId="{31A0AD33-CB9E-465D-AE99-DD167FCF0834}" type="sibTrans" cxnId="{E52A9379-0A4E-4182-8EEF-871906165380}">
      <dgm:prSet/>
      <dgm:spPr/>
      <dgm:t>
        <a:bodyPr/>
        <a:lstStyle/>
        <a:p>
          <a:endParaRPr lang="en-US"/>
        </a:p>
      </dgm:t>
    </dgm:pt>
    <dgm:pt modelId="{69F03451-88C7-40F4-AC4E-C3E7955F58F5}">
      <dgm:prSet/>
      <dgm:spPr/>
      <dgm:t>
        <a:bodyPr/>
        <a:lstStyle/>
        <a:p>
          <a:r>
            <a:rPr lang="en-GB"/>
            <a:t>Being overwhelmed by too much information.</a:t>
          </a:r>
          <a:endParaRPr lang="en-US"/>
        </a:p>
      </dgm:t>
    </dgm:pt>
    <dgm:pt modelId="{313F4EE7-CBE1-4875-ACA8-D8AA13F28637}" type="parTrans" cxnId="{8BE35713-4F9B-47B5-BA0F-E88A98EC3A00}">
      <dgm:prSet/>
      <dgm:spPr/>
      <dgm:t>
        <a:bodyPr/>
        <a:lstStyle/>
        <a:p>
          <a:endParaRPr lang="en-US"/>
        </a:p>
      </dgm:t>
    </dgm:pt>
    <dgm:pt modelId="{88D24A0C-8F70-4A48-AFD9-E757ED35C1CF}" type="sibTrans" cxnId="{8BE35713-4F9B-47B5-BA0F-E88A98EC3A00}">
      <dgm:prSet/>
      <dgm:spPr/>
      <dgm:t>
        <a:bodyPr/>
        <a:lstStyle/>
        <a:p>
          <a:endParaRPr lang="en-US"/>
        </a:p>
      </dgm:t>
    </dgm:pt>
    <dgm:pt modelId="{D1490024-5B2B-4B1A-8D63-866D67055A86}">
      <dgm:prSet/>
      <dgm:spPr/>
      <dgm:t>
        <a:bodyPr/>
        <a:lstStyle/>
        <a:p>
          <a:r>
            <a:rPr lang="en-GB"/>
            <a:t>Needing lots of reminders to stay focused. </a:t>
          </a:r>
          <a:endParaRPr lang="en-US"/>
        </a:p>
      </dgm:t>
    </dgm:pt>
    <dgm:pt modelId="{3A6D3C2F-153A-4144-92B4-BE8DD0A2F42F}" type="parTrans" cxnId="{6BBB260F-3F92-4E63-9BC0-19E959147FA0}">
      <dgm:prSet/>
      <dgm:spPr/>
      <dgm:t>
        <a:bodyPr/>
        <a:lstStyle/>
        <a:p>
          <a:endParaRPr lang="en-US"/>
        </a:p>
      </dgm:t>
    </dgm:pt>
    <dgm:pt modelId="{412F17C3-41DE-43D2-88D0-96E899CBD6FF}" type="sibTrans" cxnId="{6BBB260F-3F92-4E63-9BC0-19E959147FA0}">
      <dgm:prSet/>
      <dgm:spPr/>
      <dgm:t>
        <a:bodyPr/>
        <a:lstStyle/>
        <a:p>
          <a:endParaRPr lang="en-US"/>
        </a:p>
      </dgm:t>
    </dgm:pt>
    <dgm:pt modelId="{28BA41EA-D2F6-4AC7-B2B5-C970B4BA92A8}">
      <dgm:prSet/>
      <dgm:spPr/>
      <dgm:t>
        <a:bodyPr/>
        <a:lstStyle/>
        <a:p>
          <a:r>
            <a:rPr lang="en-GB"/>
            <a:t>Being too alert (or not alert enough) for learning.</a:t>
          </a:r>
          <a:endParaRPr lang="en-US"/>
        </a:p>
      </dgm:t>
    </dgm:pt>
    <dgm:pt modelId="{B520B481-F06F-4F23-BAD1-F0CA80FA041C}" type="parTrans" cxnId="{752A49DE-145D-4C4F-9D73-E0F31E367633}">
      <dgm:prSet/>
      <dgm:spPr/>
      <dgm:t>
        <a:bodyPr/>
        <a:lstStyle/>
        <a:p>
          <a:endParaRPr lang="en-US"/>
        </a:p>
      </dgm:t>
    </dgm:pt>
    <dgm:pt modelId="{6CE0F432-16B3-4ADC-AF36-85823F87E3C4}" type="sibTrans" cxnId="{752A49DE-145D-4C4F-9D73-E0F31E367633}">
      <dgm:prSet/>
      <dgm:spPr/>
      <dgm:t>
        <a:bodyPr/>
        <a:lstStyle/>
        <a:p>
          <a:endParaRPr lang="en-US"/>
        </a:p>
      </dgm:t>
    </dgm:pt>
    <dgm:pt modelId="{CC44B426-DF02-41EE-8FA3-87DD994609F4}">
      <dgm:prSet/>
      <dgm:spPr/>
      <dgm:t>
        <a:bodyPr/>
        <a:lstStyle/>
        <a:p>
          <a:r>
            <a:rPr lang="en-GB"/>
            <a:t>Not waiting their turn.</a:t>
          </a:r>
          <a:endParaRPr lang="en-US"/>
        </a:p>
      </dgm:t>
    </dgm:pt>
    <dgm:pt modelId="{3EDD6602-171A-45EB-BA63-550ACF29FA49}" type="parTrans" cxnId="{78280C25-F4B5-4306-970B-46CF66E0532A}">
      <dgm:prSet/>
      <dgm:spPr/>
      <dgm:t>
        <a:bodyPr/>
        <a:lstStyle/>
        <a:p>
          <a:endParaRPr lang="en-US"/>
        </a:p>
      </dgm:t>
    </dgm:pt>
    <dgm:pt modelId="{9C920BB8-1333-4B36-A06F-08DFDD84B138}" type="sibTrans" cxnId="{78280C25-F4B5-4306-970B-46CF66E0532A}">
      <dgm:prSet/>
      <dgm:spPr/>
      <dgm:t>
        <a:bodyPr/>
        <a:lstStyle/>
        <a:p>
          <a:endParaRPr lang="en-US"/>
        </a:p>
      </dgm:t>
    </dgm:pt>
    <dgm:pt modelId="{07570990-A7BF-4CA8-953A-2C0FD378F3EA}">
      <dgm:prSet/>
      <dgm:spPr/>
      <dgm:t>
        <a:bodyPr/>
        <a:lstStyle/>
        <a:p>
          <a:r>
            <a:rPr lang="en-GB"/>
            <a:t>Not understanding why a behaviour leads to a consequence.</a:t>
          </a:r>
          <a:endParaRPr lang="en-US"/>
        </a:p>
      </dgm:t>
    </dgm:pt>
    <dgm:pt modelId="{E27BDDA3-4F3E-4886-9CE4-FDEF043D0DF8}" type="parTrans" cxnId="{28D7BCC9-E92D-4C78-ABAF-E71B6BA62FE1}">
      <dgm:prSet/>
      <dgm:spPr/>
      <dgm:t>
        <a:bodyPr/>
        <a:lstStyle/>
        <a:p>
          <a:endParaRPr lang="en-US"/>
        </a:p>
      </dgm:t>
    </dgm:pt>
    <dgm:pt modelId="{1930EE37-A913-4405-8510-E88FEDE181C0}" type="sibTrans" cxnId="{28D7BCC9-E92D-4C78-ABAF-E71B6BA62FE1}">
      <dgm:prSet/>
      <dgm:spPr/>
      <dgm:t>
        <a:bodyPr/>
        <a:lstStyle/>
        <a:p>
          <a:endParaRPr lang="en-US"/>
        </a:p>
      </dgm:t>
    </dgm:pt>
    <dgm:pt modelId="{E3C306FE-1A57-45FC-9E78-44ADAEEA1C38}">
      <dgm:prSet/>
      <dgm:spPr/>
      <dgm:t>
        <a:bodyPr/>
        <a:lstStyle/>
        <a:p>
          <a:r>
            <a:rPr lang="en-GB"/>
            <a:t>Not seeing things through to completion</a:t>
          </a:r>
          <a:endParaRPr lang="en-US"/>
        </a:p>
      </dgm:t>
    </dgm:pt>
    <dgm:pt modelId="{046CD0B2-C7E2-43EE-AC53-4DA4149712AF}" type="parTrans" cxnId="{15BD24C2-CD3B-47F0-9A62-779B0AEE0752}">
      <dgm:prSet/>
      <dgm:spPr/>
      <dgm:t>
        <a:bodyPr/>
        <a:lstStyle/>
        <a:p>
          <a:endParaRPr lang="en-US"/>
        </a:p>
      </dgm:t>
    </dgm:pt>
    <dgm:pt modelId="{AF25A3A5-1EE4-492F-9BE8-09B7C99D637D}" type="sibTrans" cxnId="{15BD24C2-CD3B-47F0-9A62-779B0AEE0752}">
      <dgm:prSet/>
      <dgm:spPr/>
      <dgm:t>
        <a:bodyPr/>
        <a:lstStyle/>
        <a:p>
          <a:endParaRPr lang="en-US"/>
        </a:p>
      </dgm:t>
    </dgm:pt>
    <dgm:pt modelId="{F15D5DE5-023A-4201-914F-ABB20128686B}" type="pres">
      <dgm:prSet presAssocID="{4E1C2A8E-E661-4FC7-B0DF-C8607044AC1C}" presName="diagram" presStyleCnt="0">
        <dgm:presLayoutVars>
          <dgm:dir/>
          <dgm:resizeHandles val="exact"/>
        </dgm:presLayoutVars>
      </dgm:prSet>
      <dgm:spPr/>
    </dgm:pt>
    <dgm:pt modelId="{002E7343-38FA-49C8-9A89-2CD725AD08B5}" type="pres">
      <dgm:prSet presAssocID="{8E5D4F12-4B91-4FDE-A04F-1877D787457D}" presName="node" presStyleLbl="node1" presStyleIdx="0" presStyleCnt="16">
        <dgm:presLayoutVars>
          <dgm:bulletEnabled val="1"/>
        </dgm:presLayoutVars>
      </dgm:prSet>
      <dgm:spPr/>
    </dgm:pt>
    <dgm:pt modelId="{47D55423-A77A-4CE1-B71F-8F13249F213D}" type="pres">
      <dgm:prSet presAssocID="{16B95A89-774E-41A4-938E-17A8FAE63383}" presName="sibTrans" presStyleCnt="0"/>
      <dgm:spPr/>
    </dgm:pt>
    <dgm:pt modelId="{95D5C681-670F-43BD-970A-CF5173E71673}" type="pres">
      <dgm:prSet presAssocID="{E54A1A62-DE3A-48EF-8C3A-01B500C1FED3}" presName="node" presStyleLbl="node1" presStyleIdx="1" presStyleCnt="16">
        <dgm:presLayoutVars>
          <dgm:bulletEnabled val="1"/>
        </dgm:presLayoutVars>
      </dgm:prSet>
      <dgm:spPr/>
    </dgm:pt>
    <dgm:pt modelId="{CC43B7FF-77C9-4D0C-968E-4E04D85DEB57}" type="pres">
      <dgm:prSet presAssocID="{08C5994B-0DD6-4E22-BAB5-C9EAD5871F76}" presName="sibTrans" presStyleCnt="0"/>
      <dgm:spPr/>
    </dgm:pt>
    <dgm:pt modelId="{810EE00F-28F8-4BCA-ACAF-28BFAA6A93E9}" type="pres">
      <dgm:prSet presAssocID="{496881C7-2AD3-420F-855E-41E014803AF3}" presName="node" presStyleLbl="node1" presStyleIdx="2" presStyleCnt="16">
        <dgm:presLayoutVars>
          <dgm:bulletEnabled val="1"/>
        </dgm:presLayoutVars>
      </dgm:prSet>
      <dgm:spPr/>
    </dgm:pt>
    <dgm:pt modelId="{28303628-75A1-43C1-A8B1-B6A05764F184}" type="pres">
      <dgm:prSet presAssocID="{87FCCAED-2D52-4443-8575-F1CDB4032599}" presName="sibTrans" presStyleCnt="0"/>
      <dgm:spPr/>
    </dgm:pt>
    <dgm:pt modelId="{6404360D-E382-475E-BA98-EFDC21DEEB1B}" type="pres">
      <dgm:prSet presAssocID="{C7479553-FFAF-4CC1-B104-251C4497C80B}" presName="node" presStyleLbl="node1" presStyleIdx="3" presStyleCnt="16">
        <dgm:presLayoutVars>
          <dgm:bulletEnabled val="1"/>
        </dgm:presLayoutVars>
      </dgm:prSet>
      <dgm:spPr/>
    </dgm:pt>
    <dgm:pt modelId="{84738490-A681-4688-9FC0-D8A6CDC7ECBF}" type="pres">
      <dgm:prSet presAssocID="{5235D438-BC9B-42DF-8584-F47F2EBC25F9}" presName="sibTrans" presStyleCnt="0"/>
      <dgm:spPr/>
    </dgm:pt>
    <dgm:pt modelId="{6102C784-E410-4D00-92FA-75E0FC7D8900}" type="pres">
      <dgm:prSet presAssocID="{F0C8447C-5404-45C1-B5AC-1F2AD94538A8}" presName="node" presStyleLbl="node1" presStyleIdx="4" presStyleCnt="16">
        <dgm:presLayoutVars>
          <dgm:bulletEnabled val="1"/>
        </dgm:presLayoutVars>
      </dgm:prSet>
      <dgm:spPr/>
    </dgm:pt>
    <dgm:pt modelId="{335B1F73-D434-4B9C-A1A9-89AD2D8E0D4C}" type="pres">
      <dgm:prSet presAssocID="{27816B39-AAC3-483C-927C-CA15E6646653}" presName="sibTrans" presStyleCnt="0"/>
      <dgm:spPr/>
    </dgm:pt>
    <dgm:pt modelId="{ECA92E3A-45D2-4D13-A618-18F38AE78D71}" type="pres">
      <dgm:prSet presAssocID="{DA7503EC-351C-49E6-8628-572726ED3C4C}" presName="node" presStyleLbl="node1" presStyleIdx="5" presStyleCnt="16">
        <dgm:presLayoutVars>
          <dgm:bulletEnabled val="1"/>
        </dgm:presLayoutVars>
      </dgm:prSet>
      <dgm:spPr/>
    </dgm:pt>
    <dgm:pt modelId="{3FE733B4-5B86-41CF-8B0B-2D12B4E5630B}" type="pres">
      <dgm:prSet presAssocID="{D4C08B9D-4F29-48C8-8773-604FDD654D38}" presName="sibTrans" presStyleCnt="0"/>
      <dgm:spPr/>
    </dgm:pt>
    <dgm:pt modelId="{5623638E-1EAA-4096-93E7-1A7AAF0884E9}" type="pres">
      <dgm:prSet presAssocID="{911CDD02-4791-4055-8847-14270B722359}" presName="node" presStyleLbl="node1" presStyleIdx="6" presStyleCnt="16">
        <dgm:presLayoutVars>
          <dgm:bulletEnabled val="1"/>
        </dgm:presLayoutVars>
      </dgm:prSet>
      <dgm:spPr/>
    </dgm:pt>
    <dgm:pt modelId="{6A6E063A-0CA3-4D1F-9B9D-6068C2E7C540}" type="pres">
      <dgm:prSet presAssocID="{1660810F-762D-4E94-8525-88258ABC4527}" presName="sibTrans" presStyleCnt="0"/>
      <dgm:spPr/>
    </dgm:pt>
    <dgm:pt modelId="{ED8FBC31-3DDE-4578-BE9C-333E9A87FEB6}" type="pres">
      <dgm:prSet presAssocID="{24A31403-7920-408C-A10D-010DFE5FEF37}" presName="node" presStyleLbl="node1" presStyleIdx="7" presStyleCnt="16">
        <dgm:presLayoutVars>
          <dgm:bulletEnabled val="1"/>
        </dgm:presLayoutVars>
      </dgm:prSet>
      <dgm:spPr/>
    </dgm:pt>
    <dgm:pt modelId="{761FA3CA-D97D-4E31-A642-95CE8F878E1D}" type="pres">
      <dgm:prSet presAssocID="{333AFE7A-5F4F-4C34-9AEE-64F019CAE54C}" presName="sibTrans" presStyleCnt="0"/>
      <dgm:spPr/>
    </dgm:pt>
    <dgm:pt modelId="{01130130-43EC-4A1E-B0D1-57F4229331C1}" type="pres">
      <dgm:prSet presAssocID="{0E7A6DC6-A83E-409C-A7BD-BEBA8B091E48}" presName="node" presStyleLbl="node1" presStyleIdx="8" presStyleCnt="16">
        <dgm:presLayoutVars>
          <dgm:bulletEnabled val="1"/>
        </dgm:presLayoutVars>
      </dgm:prSet>
      <dgm:spPr/>
    </dgm:pt>
    <dgm:pt modelId="{AD0A6691-7CBE-4614-A59D-59ED7EE6DE2B}" type="pres">
      <dgm:prSet presAssocID="{CDAE5D9C-5074-479D-88FC-C57C75C80463}" presName="sibTrans" presStyleCnt="0"/>
      <dgm:spPr/>
    </dgm:pt>
    <dgm:pt modelId="{E2E5C1FD-68D6-4A13-8669-EC8FA65B26C3}" type="pres">
      <dgm:prSet presAssocID="{A9647F84-DC96-4930-9B0D-EFD5E08B5BB4}" presName="node" presStyleLbl="node1" presStyleIdx="9" presStyleCnt="16">
        <dgm:presLayoutVars>
          <dgm:bulletEnabled val="1"/>
        </dgm:presLayoutVars>
      </dgm:prSet>
      <dgm:spPr/>
    </dgm:pt>
    <dgm:pt modelId="{26C33EEC-4F26-457B-95C1-12DD5D125242}" type="pres">
      <dgm:prSet presAssocID="{31A0AD33-CB9E-465D-AE99-DD167FCF0834}" presName="sibTrans" presStyleCnt="0"/>
      <dgm:spPr/>
    </dgm:pt>
    <dgm:pt modelId="{8C7BF5C8-EACC-4735-BFA4-021F2DED5E81}" type="pres">
      <dgm:prSet presAssocID="{69F03451-88C7-40F4-AC4E-C3E7955F58F5}" presName="node" presStyleLbl="node1" presStyleIdx="10" presStyleCnt="16">
        <dgm:presLayoutVars>
          <dgm:bulletEnabled val="1"/>
        </dgm:presLayoutVars>
      </dgm:prSet>
      <dgm:spPr/>
    </dgm:pt>
    <dgm:pt modelId="{A782E7CD-DF9D-4956-BCA3-A8F13116F369}" type="pres">
      <dgm:prSet presAssocID="{88D24A0C-8F70-4A48-AFD9-E757ED35C1CF}" presName="sibTrans" presStyleCnt="0"/>
      <dgm:spPr/>
    </dgm:pt>
    <dgm:pt modelId="{A96DEC61-0A01-4D22-B589-0D81988914C8}" type="pres">
      <dgm:prSet presAssocID="{D1490024-5B2B-4B1A-8D63-866D67055A86}" presName="node" presStyleLbl="node1" presStyleIdx="11" presStyleCnt="16">
        <dgm:presLayoutVars>
          <dgm:bulletEnabled val="1"/>
        </dgm:presLayoutVars>
      </dgm:prSet>
      <dgm:spPr/>
    </dgm:pt>
    <dgm:pt modelId="{41BF56C9-6AF9-4427-B7EF-3789D0762575}" type="pres">
      <dgm:prSet presAssocID="{412F17C3-41DE-43D2-88D0-96E899CBD6FF}" presName="sibTrans" presStyleCnt="0"/>
      <dgm:spPr/>
    </dgm:pt>
    <dgm:pt modelId="{5C6CAF34-0770-47B4-90DB-CC82E54E9197}" type="pres">
      <dgm:prSet presAssocID="{28BA41EA-D2F6-4AC7-B2B5-C970B4BA92A8}" presName="node" presStyleLbl="node1" presStyleIdx="12" presStyleCnt="16">
        <dgm:presLayoutVars>
          <dgm:bulletEnabled val="1"/>
        </dgm:presLayoutVars>
      </dgm:prSet>
      <dgm:spPr/>
    </dgm:pt>
    <dgm:pt modelId="{F9C33180-2927-486E-BBE3-3239FED66462}" type="pres">
      <dgm:prSet presAssocID="{6CE0F432-16B3-4ADC-AF36-85823F87E3C4}" presName="sibTrans" presStyleCnt="0"/>
      <dgm:spPr/>
    </dgm:pt>
    <dgm:pt modelId="{A2EB3F4E-6B9B-4780-831E-3FECA695AB70}" type="pres">
      <dgm:prSet presAssocID="{CC44B426-DF02-41EE-8FA3-87DD994609F4}" presName="node" presStyleLbl="node1" presStyleIdx="13" presStyleCnt="16">
        <dgm:presLayoutVars>
          <dgm:bulletEnabled val="1"/>
        </dgm:presLayoutVars>
      </dgm:prSet>
      <dgm:spPr/>
    </dgm:pt>
    <dgm:pt modelId="{8AA1745D-933A-4ADB-BA20-5324048E65F6}" type="pres">
      <dgm:prSet presAssocID="{9C920BB8-1333-4B36-A06F-08DFDD84B138}" presName="sibTrans" presStyleCnt="0"/>
      <dgm:spPr/>
    </dgm:pt>
    <dgm:pt modelId="{32CFC045-6549-432C-942D-1F8A363481F5}" type="pres">
      <dgm:prSet presAssocID="{07570990-A7BF-4CA8-953A-2C0FD378F3EA}" presName="node" presStyleLbl="node1" presStyleIdx="14" presStyleCnt="16">
        <dgm:presLayoutVars>
          <dgm:bulletEnabled val="1"/>
        </dgm:presLayoutVars>
      </dgm:prSet>
      <dgm:spPr/>
    </dgm:pt>
    <dgm:pt modelId="{72CE169E-8C5E-4E3E-B03D-1EF4F826B706}" type="pres">
      <dgm:prSet presAssocID="{1930EE37-A913-4405-8510-E88FEDE181C0}" presName="sibTrans" presStyleCnt="0"/>
      <dgm:spPr/>
    </dgm:pt>
    <dgm:pt modelId="{E9BE3E4E-660B-492B-8C7A-9B36DAB74B32}" type="pres">
      <dgm:prSet presAssocID="{E3C306FE-1A57-45FC-9E78-44ADAEEA1C38}" presName="node" presStyleLbl="node1" presStyleIdx="15" presStyleCnt="16">
        <dgm:presLayoutVars>
          <dgm:bulletEnabled val="1"/>
        </dgm:presLayoutVars>
      </dgm:prSet>
      <dgm:spPr/>
    </dgm:pt>
  </dgm:ptLst>
  <dgm:cxnLst>
    <dgm:cxn modelId="{655E0403-40F7-4494-B86F-743EF148F86E}" type="presOf" srcId="{911CDD02-4791-4055-8847-14270B722359}" destId="{5623638E-1EAA-4096-93E7-1A7AAF0884E9}" srcOrd="0" destOrd="0" presId="urn:microsoft.com/office/officeart/2005/8/layout/default"/>
    <dgm:cxn modelId="{1C995008-222A-4C85-9CA5-F204660FB2EA}" srcId="{4E1C2A8E-E661-4FC7-B0DF-C8607044AC1C}" destId="{911CDD02-4791-4055-8847-14270B722359}" srcOrd="6" destOrd="0" parTransId="{E2C335C0-245E-4702-87E2-133E4D335FD0}" sibTransId="{1660810F-762D-4E94-8525-88258ABC4527}"/>
    <dgm:cxn modelId="{3DC34C0B-FD4E-49E3-81DC-AFE0A3909C97}" type="presOf" srcId="{CC44B426-DF02-41EE-8FA3-87DD994609F4}" destId="{A2EB3F4E-6B9B-4780-831E-3FECA695AB70}" srcOrd="0" destOrd="0" presId="urn:microsoft.com/office/officeart/2005/8/layout/default"/>
    <dgm:cxn modelId="{2340500B-7DF8-4642-BD70-1C0B5C1C45A7}" type="presOf" srcId="{D1490024-5B2B-4B1A-8D63-866D67055A86}" destId="{A96DEC61-0A01-4D22-B589-0D81988914C8}" srcOrd="0" destOrd="0" presId="urn:microsoft.com/office/officeart/2005/8/layout/default"/>
    <dgm:cxn modelId="{9423C30D-391F-4EDA-A8A0-4960CECD0F4A}" srcId="{4E1C2A8E-E661-4FC7-B0DF-C8607044AC1C}" destId="{DA7503EC-351C-49E6-8628-572726ED3C4C}" srcOrd="5" destOrd="0" parTransId="{F2209017-1DA5-406A-89CD-BCB8A03433BF}" sibTransId="{D4C08B9D-4F29-48C8-8773-604FDD654D38}"/>
    <dgm:cxn modelId="{6BBB260F-3F92-4E63-9BC0-19E959147FA0}" srcId="{4E1C2A8E-E661-4FC7-B0DF-C8607044AC1C}" destId="{D1490024-5B2B-4B1A-8D63-866D67055A86}" srcOrd="11" destOrd="0" parTransId="{3A6D3C2F-153A-4144-92B4-BE8DD0A2F42F}" sibTransId="{412F17C3-41DE-43D2-88D0-96E899CBD6FF}"/>
    <dgm:cxn modelId="{8BE35713-4F9B-47B5-BA0F-E88A98EC3A00}" srcId="{4E1C2A8E-E661-4FC7-B0DF-C8607044AC1C}" destId="{69F03451-88C7-40F4-AC4E-C3E7955F58F5}" srcOrd="10" destOrd="0" parTransId="{313F4EE7-CBE1-4875-ACA8-D8AA13F28637}" sibTransId="{88D24A0C-8F70-4A48-AFD9-E757ED35C1CF}"/>
    <dgm:cxn modelId="{3A85971B-BB60-461B-9036-7399FDAC7094}" srcId="{4E1C2A8E-E661-4FC7-B0DF-C8607044AC1C}" destId="{24A31403-7920-408C-A10D-010DFE5FEF37}" srcOrd="7" destOrd="0" parTransId="{06A8ADB9-59D7-4385-B8A7-6555BD73915E}" sibTransId="{333AFE7A-5F4F-4C34-9AEE-64F019CAE54C}"/>
    <dgm:cxn modelId="{8DCB0825-C2E2-4BFB-8235-218EA57A4B4A}" type="presOf" srcId="{DA7503EC-351C-49E6-8628-572726ED3C4C}" destId="{ECA92E3A-45D2-4D13-A618-18F38AE78D71}" srcOrd="0" destOrd="0" presId="urn:microsoft.com/office/officeart/2005/8/layout/default"/>
    <dgm:cxn modelId="{78280C25-F4B5-4306-970B-46CF66E0532A}" srcId="{4E1C2A8E-E661-4FC7-B0DF-C8607044AC1C}" destId="{CC44B426-DF02-41EE-8FA3-87DD994609F4}" srcOrd="13" destOrd="0" parTransId="{3EDD6602-171A-45EB-BA63-550ACF29FA49}" sibTransId="{9C920BB8-1333-4B36-A06F-08DFDD84B138}"/>
    <dgm:cxn modelId="{B5FCF53A-A985-44ED-AB96-B5206281CD7E}" srcId="{4E1C2A8E-E661-4FC7-B0DF-C8607044AC1C}" destId="{E54A1A62-DE3A-48EF-8C3A-01B500C1FED3}" srcOrd="1" destOrd="0" parTransId="{BD17A00B-345C-4487-9EE7-9CD7D119C5DB}" sibTransId="{08C5994B-0DD6-4E22-BAB5-C9EAD5871F76}"/>
    <dgm:cxn modelId="{A311FF5D-1E5F-4B08-B6BD-0A1F76109A7A}" type="presOf" srcId="{F0C8447C-5404-45C1-B5AC-1F2AD94538A8}" destId="{6102C784-E410-4D00-92FA-75E0FC7D8900}" srcOrd="0" destOrd="0" presId="urn:microsoft.com/office/officeart/2005/8/layout/default"/>
    <dgm:cxn modelId="{D0643B46-CD7D-47B2-839D-B4D33743B775}" type="presOf" srcId="{4E1C2A8E-E661-4FC7-B0DF-C8607044AC1C}" destId="{F15D5DE5-023A-4201-914F-ABB20128686B}" srcOrd="0" destOrd="0" presId="urn:microsoft.com/office/officeart/2005/8/layout/default"/>
    <dgm:cxn modelId="{E52A9379-0A4E-4182-8EEF-871906165380}" srcId="{4E1C2A8E-E661-4FC7-B0DF-C8607044AC1C}" destId="{A9647F84-DC96-4930-9B0D-EFD5E08B5BB4}" srcOrd="9" destOrd="0" parTransId="{F71703B0-5723-4D01-985F-ED1200D784F3}" sibTransId="{31A0AD33-CB9E-465D-AE99-DD167FCF0834}"/>
    <dgm:cxn modelId="{9046F479-48DD-4A02-B65F-4D1BC0D63570}" srcId="{4E1C2A8E-E661-4FC7-B0DF-C8607044AC1C}" destId="{0E7A6DC6-A83E-409C-A7BD-BEBA8B091E48}" srcOrd="8" destOrd="0" parTransId="{49260517-AE62-4AA0-8919-BFD52BCFFA22}" sibTransId="{CDAE5D9C-5074-479D-88FC-C57C75C80463}"/>
    <dgm:cxn modelId="{4D2F2B80-A2E5-4B36-81C9-BF4D89DBA7D4}" type="presOf" srcId="{28BA41EA-D2F6-4AC7-B2B5-C970B4BA92A8}" destId="{5C6CAF34-0770-47B4-90DB-CC82E54E9197}" srcOrd="0" destOrd="0" presId="urn:microsoft.com/office/officeart/2005/8/layout/default"/>
    <dgm:cxn modelId="{AE38F580-4D41-48BB-8823-F89127BEB54E}" type="presOf" srcId="{69F03451-88C7-40F4-AC4E-C3E7955F58F5}" destId="{8C7BF5C8-EACC-4735-BFA4-021F2DED5E81}" srcOrd="0" destOrd="0" presId="urn:microsoft.com/office/officeart/2005/8/layout/default"/>
    <dgm:cxn modelId="{37E28A87-6FBB-47C1-9BD2-A9F86188FE43}" type="presOf" srcId="{E3C306FE-1A57-45FC-9E78-44ADAEEA1C38}" destId="{E9BE3E4E-660B-492B-8C7A-9B36DAB74B32}" srcOrd="0" destOrd="0" presId="urn:microsoft.com/office/officeart/2005/8/layout/default"/>
    <dgm:cxn modelId="{931D958C-4D24-4356-920F-E2D265E3232E}" type="presOf" srcId="{07570990-A7BF-4CA8-953A-2C0FD378F3EA}" destId="{32CFC045-6549-432C-942D-1F8A363481F5}" srcOrd="0" destOrd="0" presId="urn:microsoft.com/office/officeart/2005/8/layout/default"/>
    <dgm:cxn modelId="{05FE9490-47C4-4303-B133-7231922FD815}" srcId="{4E1C2A8E-E661-4FC7-B0DF-C8607044AC1C}" destId="{F0C8447C-5404-45C1-B5AC-1F2AD94538A8}" srcOrd="4" destOrd="0" parTransId="{F91A3B3E-2FC8-4406-90FA-3AB35BC61A28}" sibTransId="{27816B39-AAC3-483C-927C-CA15E6646653}"/>
    <dgm:cxn modelId="{EDA020A7-8C1C-462F-B971-708AFB1C079C}" srcId="{4E1C2A8E-E661-4FC7-B0DF-C8607044AC1C}" destId="{8E5D4F12-4B91-4FDE-A04F-1877D787457D}" srcOrd="0" destOrd="0" parTransId="{CFDF9E89-809B-45E3-BABF-F3BB81E08C24}" sibTransId="{16B95A89-774E-41A4-938E-17A8FAE63383}"/>
    <dgm:cxn modelId="{77C2B6A7-7562-4B41-AB0B-2968E72B4A08}" srcId="{4E1C2A8E-E661-4FC7-B0DF-C8607044AC1C}" destId="{496881C7-2AD3-420F-855E-41E014803AF3}" srcOrd="2" destOrd="0" parTransId="{67D90C3E-1AD2-442B-A5E3-7783B1CD1B87}" sibTransId="{87FCCAED-2D52-4443-8575-F1CDB4032599}"/>
    <dgm:cxn modelId="{76CCDCB5-FB2E-4CFB-99E0-3AB3D4821CA3}" type="presOf" srcId="{496881C7-2AD3-420F-855E-41E014803AF3}" destId="{810EE00F-28F8-4BCA-ACAF-28BFAA6A93E9}" srcOrd="0" destOrd="0" presId="urn:microsoft.com/office/officeart/2005/8/layout/default"/>
    <dgm:cxn modelId="{236908BA-2907-48F7-980D-2A7315232667}" type="presOf" srcId="{24A31403-7920-408C-A10D-010DFE5FEF37}" destId="{ED8FBC31-3DDE-4578-BE9C-333E9A87FEB6}" srcOrd="0" destOrd="0" presId="urn:microsoft.com/office/officeart/2005/8/layout/default"/>
    <dgm:cxn modelId="{15BD24C2-CD3B-47F0-9A62-779B0AEE0752}" srcId="{4E1C2A8E-E661-4FC7-B0DF-C8607044AC1C}" destId="{E3C306FE-1A57-45FC-9E78-44ADAEEA1C38}" srcOrd="15" destOrd="0" parTransId="{046CD0B2-C7E2-43EE-AC53-4DA4149712AF}" sibTransId="{AF25A3A5-1EE4-492F-9BE8-09B7C99D637D}"/>
    <dgm:cxn modelId="{28D7BCC9-E92D-4C78-ABAF-E71B6BA62FE1}" srcId="{4E1C2A8E-E661-4FC7-B0DF-C8607044AC1C}" destId="{07570990-A7BF-4CA8-953A-2C0FD378F3EA}" srcOrd="14" destOrd="0" parTransId="{E27BDDA3-4F3E-4886-9CE4-FDEF043D0DF8}" sibTransId="{1930EE37-A913-4405-8510-E88FEDE181C0}"/>
    <dgm:cxn modelId="{E7EE47CA-1E4F-432F-98E2-192E1C66D04A}" srcId="{4E1C2A8E-E661-4FC7-B0DF-C8607044AC1C}" destId="{C7479553-FFAF-4CC1-B104-251C4497C80B}" srcOrd="3" destOrd="0" parTransId="{3FEE8CFA-CFCF-49D8-A56A-98965FE8A9C5}" sibTransId="{5235D438-BC9B-42DF-8584-F47F2EBC25F9}"/>
    <dgm:cxn modelId="{2CE76BD5-962E-402F-B96B-375F24ECA5F9}" type="presOf" srcId="{E54A1A62-DE3A-48EF-8C3A-01B500C1FED3}" destId="{95D5C681-670F-43BD-970A-CF5173E71673}" srcOrd="0" destOrd="0" presId="urn:microsoft.com/office/officeart/2005/8/layout/default"/>
    <dgm:cxn modelId="{752A49DE-145D-4C4F-9D73-E0F31E367633}" srcId="{4E1C2A8E-E661-4FC7-B0DF-C8607044AC1C}" destId="{28BA41EA-D2F6-4AC7-B2B5-C970B4BA92A8}" srcOrd="12" destOrd="0" parTransId="{B520B481-F06F-4F23-BAD1-F0CA80FA041C}" sibTransId="{6CE0F432-16B3-4ADC-AF36-85823F87E3C4}"/>
    <dgm:cxn modelId="{B7306BDF-188D-4044-8BF4-A4604F931736}" type="presOf" srcId="{8E5D4F12-4B91-4FDE-A04F-1877D787457D}" destId="{002E7343-38FA-49C8-9A89-2CD725AD08B5}" srcOrd="0" destOrd="0" presId="urn:microsoft.com/office/officeart/2005/8/layout/default"/>
    <dgm:cxn modelId="{172C58EC-FE73-4BEF-9C02-1CF48470F07D}" type="presOf" srcId="{C7479553-FFAF-4CC1-B104-251C4497C80B}" destId="{6404360D-E382-475E-BA98-EFDC21DEEB1B}" srcOrd="0" destOrd="0" presId="urn:microsoft.com/office/officeart/2005/8/layout/default"/>
    <dgm:cxn modelId="{1E9B98F8-C222-4AB1-A1F3-C4B8DC8650DA}" type="presOf" srcId="{0E7A6DC6-A83E-409C-A7BD-BEBA8B091E48}" destId="{01130130-43EC-4A1E-B0D1-57F4229331C1}" srcOrd="0" destOrd="0" presId="urn:microsoft.com/office/officeart/2005/8/layout/default"/>
    <dgm:cxn modelId="{4C772DFF-9274-41E6-BA95-5664B1302793}" type="presOf" srcId="{A9647F84-DC96-4930-9B0D-EFD5E08B5BB4}" destId="{E2E5C1FD-68D6-4A13-8669-EC8FA65B26C3}" srcOrd="0" destOrd="0" presId="urn:microsoft.com/office/officeart/2005/8/layout/default"/>
    <dgm:cxn modelId="{0DB10E85-6155-4BD8-AE86-42DC02E00A52}" type="presParOf" srcId="{F15D5DE5-023A-4201-914F-ABB20128686B}" destId="{002E7343-38FA-49C8-9A89-2CD725AD08B5}" srcOrd="0" destOrd="0" presId="urn:microsoft.com/office/officeart/2005/8/layout/default"/>
    <dgm:cxn modelId="{B65ED9C6-3E81-44B2-83A9-FCCC85BF9612}" type="presParOf" srcId="{F15D5DE5-023A-4201-914F-ABB20128686B}" destId="{47D55423-A77A-4CE1-B71F-8F13249F213D}" srcOrd="1" destOrd="0" presId="urn:microsoft.com/office/officeart/2005/8/layout/default"/>
    <dgm:cxn modelId="{C6A5BD2D-B75D-419B-A8E6-D2B85FACA0E2}" type="presParOf" srcId="{F15D5DE5-023A-4201-914F-ABB20128686B}" destId="{95D5C681-670F-43BD-970A-CF5173E71673}" srcOrd="2" destOrd="0" presId="urn:microsoft.com/office/officeart/2005/8/layout/default"/>
    <dgm:cxn modelId="{7BE082CE-481C-44E7-BAF1-1B5C229DBADF}" type="presParOf" srcId="{F15D5DE5-023A-4201-914F-ABB20128686B}" destId="{CC43B7FF-77C9-4D0C-968E-4E04D85DEB57}" srcOrd="3" destOrd="0" presId="urn:microsoft.com/office/officeart/2005/8/layout/default"/>
    <dgm:cxn modelId="{55FC0CDE-11EA-40FF-AB53-210CE2DAD12B}" type="presParOf" srcId="{F15D5DE5-023A-4201-914F-ABB20128686B}" destId="{810EE00F-28F8-4BCA-ACAF-28BFAA6A93E9}" srcOrd="4" destOrd="0" presId="urn:microsoft.com/office/officeart/2005/8/layout/default"/>
    <dgm:cxn modelId="{2DCB8C8E-F9E3-4C6C-B77F-66082885A3CC}" type="presParOf" srcId="{F15D5DE5-023A-4201-914F-ABB20128686B}" destId="{28303628-75A1-43C1-A8B1-B6A05764F184}" srcOrd="5" destOrd="0" presId="urn:microsoft.com/office/officeart/2005/8/layout/default"/>
    <dgm:cxn modelId="{C42EF47C-4A39-4478-8CD9-00E221C3B037}" type="presParOf" srcId="{F15D5DE5-023A-4201-914F-ABB20128686B}" destId="{6404360D-E382-475E-BA98-EFDC21DEEB1B}" srcOrd="6" destOrd="0" presId="urn:microsoft.com/office/officeart/2005/8/layout/default"/>
    <dgm:cxn modelId="{E4583BA3-C223-4C16-9FBC-52721BD47C87}" type="presParOf" srcId="{F15D5DE5-023A-4201-914F-ABB20128686B}" destId="{84738490-A681-4688-9FC0-D8A6CDC7ECBF}" srcOrd="7" destOrd="0" presId="urn:microsoft.com/office/officeart/2005/8/layout/default"/>
    <dgm:cxn modelId="{16B991FD-D185-4116-BD96-19D983BFEB04}" type="presParOf" srcId="{F15D5DE5-023A-4201-914F-ABB20128686B}" destId="{6102C784-E410-4D00-92FA-75E0FC7D8900}" srcOrd="8" destOrd="0" presId="urn:microsoft.com/office/officeart/2005/8/layout/default"/>
    <dgm:cxn modelId="{FAD7CB46-72C5-4EF5-9E4A-CC3D6C547934}" type="presParOf" srcId="{F15D5DE5-023A-4201-914F-ABB20128686B}" destId="{335B1F73-D434-4B9C-A1A9-89AD2D8E0D4C}" srcOrd="9" destOrd="0" presId="urn:microsoft.com/office/officeart/2005/8/layout/default"/>
    <dgm:cxn modelId="{6F66A037-294F-49EA-9DCA-1423EC515269}" type="presParOf" srcId="{F15D5DE5-023A-4201-914F-ABB20128686B}" destId="{ECA92E3A-45D2-4D13-A618-18F38AE78D71}" srcOrd="10" destOrd="0" presId="urn:microsoft.com/office/officeart/2005/8/layout/default"/>
    <dgm:cxn modelId="{31D67A71-CD95-4B4F-9EFE-D17977F807EB}" type="presParOf" srcId="{F15D5DE5-023A-4201-914F-ABB20128686B}" destId="{3FE733B4-5B86-41CF-8B0B-2D12B4E5630B}" srcOrd="11" destOrd="0" presId="urn:microsoft.com/office/officeart/2005/8/layout/default"/>
    <dgm:cxn modelId="{AC34C03A-092F-4898-A809-9168E288C5D6}" type="presParOf" srcId="{F15D5DE5-023A-4201-914F-ABB20128686B}" destId="{5623638E-1EAA-4096-93E7-1A7AAF0884E9}" srcOrd="12" destOrd="0" presId="urn:microsoft.com/office/officeart/2005/8/layout/default"/>
    <dgm:cxn modelId="{479D35F5-F17F-4EE5-B891-F3633B01944D}" type="presParOf" srcId="{F15D5DE5-023A-4201-914F-ABB20128686B}" destId="{6A6E063A-0CA3-4D1F-9B9D-6068C2E7C540}" srcOrd="13" destOrd="0" presId="urn:microsoft.com/office/officeart/2005/8/layout/default"/>
    <dgm:cxn modelId="{0BDA5D25-3663-46C2-AE88-72D23F6A31ED}" type="presParOf" srcId="{F15D5DE5-023A-4201-914F-ABB20128686B}" destId="{ED8FBC31-3DDE-4578-BE9C-333E9A87FEB6}" srcOrd="14" destOrd="0" presId="urn:microsoft.com/office/officeart/2005/8/layout/default"/>
    <dgm:cxn modelId="{0F242067-2A88-4679-A11A-9DEB6636A028}" type="presParOf" srcId="{F15D5DE5-023A-4201-914F-ABB20128686B}" destId="{761FA3CA-D97D-4E31-A642-95CE8F878E1D}" srcOrd="15" destOrd="0" presId="urn:microsoft.com/office/officeart/2005/8/layout/default"/>
    <dgm:cxn modelId="{E0FEA88C-3EE1-4C8F-A05E-5099916608DA}" type="presParOf" srcId="{F15D5DE5-023A-4201-914F-ABB20128686B}" destId="{01130130-43EC-4A1E-B0D1-57F4229331C1}" srcOrd="16" destOrd="0" presId="urn:microsoft.com/office/officeart/2005/8/layout/default"/>
    <dgm:cxn modelId="{E599273A-611E-4532-9F9C-CBEBD656FD1E}" type="presParOf" srcId="{F15D5DE5-023A-4201-914F-ABB20128686B}" destId="{AD0A6691-7CBE-4614-A59D-59ED7EE6DE2B}" srcOrd="17" destOrd="0" presId="urn:microsoft.com/office/officeart/2005/8/layout/default"/>
    <dgm:cxn modelId="{FBA2620B-DCE9-4AA6-85C5-64230D22F213}" type="presParOf" srcId="{F15D5DE5-023A-4201-914F-ABB20128686B}" destId="{E2E5C1FD-68D6-4A13-8669-EC8FA65B26C3}" srcOrd="18" destOrd="0" presId="urn:microsoft.com/office/officeart/2005/8/layout/default"/>
    <dgm:cxn modelId="{E2AD252E-D77F-4033-BE18-C398EE26ECCC}" type="presParOf" srcId="{F15D5DE5-023A-4201-914F-ABB20128686B}" destId="{26C33EEC-4F26-457B-95C1-12DD5D125242}" srcOrd="19" destOrd="0" presId="urn:microsoft.com/office/officeart/2005/8/layout/default"/>
    <dgm:cxn modelId="{58332B5D-313B-4634-86F2-7A7770425124}" type="presParOf" srcId="{F15D5DE5-023A-4201-914F-ABB20128686B}" destId="{8C7BF5C8-EACC-4735-BFA4-021F2DED5E81}" srcOrd="20" destOrd="0" presId="urn:microsoft.com/office/officeart/2005/8/layout/default"/>
    <dgm:cxn modelId="{BDB246B9-B7CD-418B-B387-427B5DA42D56}" type="presParOf" srcId="{F15D5DE5-023A-4201-914F-ABB20128686B}" destId="{A782E7CD-DF9D-4956-BCA3-A8F13116F369}" srcOrd="21" destOrd="0" presId="urn:microsoft.com/office/officeart/2005/8/layout/default"/>
    <dgm:cxn modelId="{A2F9DB58-D3D6-4610-BA2A-B2C7FF98607A}" type="presParOf" srcId="{F15D5DE5-023A-4201-914F-ABB20128686B}" destId="{A96DEC61-0A01-4D22-B589-0D81988914C8}" srcOrd="22" destOrd="0" presId="urn:microsoft.com/office/officeart/2005/8/layout/default"/>
    <dgm:cxn modelId="{A5211B5C-069D-4B65-B184-25FF424D5BF1}" type="presParOf" srcId="{F15D5DE5-023A-4201-914F-ABB20128686B}" destId="{41BF56C9-6AF9-4427-B7EF-3789D0762575}" srcOrd="23" destOrd="0" presId="urn:microsoft.com/office/officeart/2005/8/layout/default"/>
    <dgm:cxn modelId="{822883B3-84AA-4083-9C6F-E1258E873E63}" type="presParOf" srcId="{F15D5DE5-023A-4201-914F-ABB20128686B}" destId="{5C6CAF34-0770-47B4-90DB-CC82E54E9197}" srcOrd="24" destOrd="0" presId="urn:microsoft.com/office/officeart/2005/8/layout/default"/>
    <dgm:cxn modelId="{49D3C948-0D92-4C21-84FD-2C9D88F5564C}" type="presParOf" srcId="{F15D5DE5-023A-4201-914F-ABB20128686B}" destId="{F9C33180-2927-486E-BBE3-3239FED66462}" srcOrd="25" destOrd="0" presId="urn:microsoft.com/office/officeart/2005/8/layout/default"/>
    <dgm:cxn modelId="{B91F2F10-0A85-4921-B4CA-66B861E08E53}" type="presParOf" srcId="{F15D5DE5-023A-4201-914F-ABB20128686B}" destId="{A2EB3F4E-6B9B-4780-831E-3FECA695AB70}" srcOrd="26" destOrd="0" presId="urn:microsoft.com/office/officeart/2005/8/layout/default"/>
    <dgm:cxn modelId="{9F641C07-AE66-4DEE-92B2-6B8640814F8A}" type="presParOf" srcId="{F15D5DE5-023A-4201-914F-ABB20128686B}" destId="{8AA1745D-933A-4ADB-BA20-5324048E65F6}" srcOrd="27" destOrd="0" presId="urn:microsoft.com/office/officeart/2005/8/layout/default"/>
    <dgm:cxn modelId="{52843640-9B9A-4822-AE3E-20D16268BDD1}" type="presParOf" srcId="{F15D5DE5-023A-4201-914F-ABB20128686B}" destId="{32CFC045-6549-432C-942D-1F8A363481F5}" srcOrd="28" destOrd="0" presId="urn:microsoft.com/office/officeart/2005/8/layout/default"/>
    <dgm:cxn modelId="{3404EA34-54D6-4EA0-A669-1ECB6E145600}" type="presParOf" srcId="{F15D5DE5-023A-4201-914F-ABB20128686B}" destId="{72CE169E-8C5E-4E3E-B03D-1EF4F826B706}" srcOrd="29" destOrd="0" presId="urn:microsoft.com/office/officeart/2005/8/layout/default"/>
    <dgm:cxn modelId="{EAB526D7-37DE-4FC7-A04B-BDF00781DD9B}" type="presParOf" srcId="{F15D5DE5-023A-4201-914F-ABB20128686B}" destId="{E9BE3E4E-660B-492B-8C7A-9B36DAB74B32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2FC100-ED84-4494-ACE5-C937E25D7AC4}" type="doc">
      <dgm:prSet loTypeId="urn:microsoft.com/office/officeart/2005/8/layout/vList2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09BBC7D-4851-4FC4-9890-9A7064122331}">
      <dgm:prSet/>
      <dgm:spPr/>
      <dgm:t>
        <a:bodyPr/>
        <a:lstStyle/>
        <a:p>
          <a:r>
            <a:rPr lang="en-GB"/>
            <a:t>Putting into the environment what isn’t automatic for the YP </a:t>
          </a:r>
          <a:endParaRPr lang="en-US"/>
        </a:p>
      </dgm:t>
    </dgm:pt>
    <dgm:pt modelId="{5006FA60-8962-4491-BC49-50F359608A63}" type="parTrans" cxnId="{34FBDF8D-4F82-4CBE-9439-ACCE9BF484F8}">
      <dgm:prSet/>
      <dgm:spPr/>
      <dgm:t>
        <a:bodyPr/>
        <a:lstStyle/>
        <a:p>
          <a:endParaRPr lang="en-US"/>
        </a:p>
      </dgm:t>
    </dgm:pt>
    <dgm:pt modelId="{09FB387F-F611-444D-B49A-F04A4F6A5858}" type="sibTrans" cxnId="{34FBDF8D-4F82-4CBE-9439-ACCE9BF484F8}">
      <dgm:prSet/>
      <dgm:spPr/>
      <dgm:t>
        <a:bodyPr/>
        <a:lstStyle/>
        <a:p>
          <a:endParaRPr lang="en-US"/>
        </a:p>
      </dgm:t>
    </dgm:pt>
    <dgm:pt modelId="{76E4E767-0886-45BA-872F-3CAB0B4BF471}">
      <dgm:prSet/>
      <dgm:spPr/>
      <dgm:t>
        <a:bodyPr/>
        <a:lstStyle/>
        <a:p>
          <a:r>
            <a:rPr lang="en-GB"/>
            <a:t>Reducing competing task demands </a:t>
          </a:r>
          <a:endParaRPr lang="en-US"/>
        </a:p>
      </dgm:t>
    </dgm:pt>
    <dgm:pt modelId="{730D91B4-89D9-46A5-9E24-0C690BF61E5C}" type="parTrans" cxnId="{5C25C575-9C13-42EA-8A48-8248D580A98D}">
      <dgm:prSet/>
      <dgm:spPr/>
      <dgm:t>
        <a:bodyPr/>
        <a:lstStyle/>
        <a:p>
          <a:endParaRPr lang="en-US"/>
        </a:p>
      </dgm:t>
    </dgm:pt>
    <dgm:pt modelId="{2282A9B7-86D4-4371-B1B0-2CC2F44680FE}" type="sibTrans" cxnId="{5C25C575-9C13-42EA-8A48-8248D580A98D}">
      <dgm:prSet/>
      <dgm:spPr/>
      <dgm:t>
        <a:bodyPr/>
        <a:lstStyle/>
        <a:p>
          <a:endParaRPr lang="en-US"/>
        </a:p>
      </dgm:t>
    </dgm:pt>
    <dgm:pt modelId="{C830309A-9CA7-4DF5-BE15-1A6991B92B32}">
      <dgm:prSet/>
      <dgm:spPr/>
      <dgm:t>
        <a:bodyPr/>
        <a:lstStyle/>
        <a:p>
          <a:r>
            <a:rPr lang="en-GB"/>
            <a:t>Structures, cues, planning </a:t>
          </a:r>
          <a:endParaRPr lang="en-US"/>
        </a:p>
      </dgm:t>
    </dgm:pt>
    <dgm:pt modelId="{88EA6C43-B7EB-4DB9-827E-5DBB9AA12C5E}" type="parTrans" cxnId="{60C279E3-B222-461E-9C5B-1A486CAFC1B8}">
      <dgm:prSet/>
      <dgm:spPr/>
      <dgm:t>
        <a:bodyPr/>
        <a:lstStyle/>
        <a:p>
          <a:endParaRPr lang="en-US"/>
        </a:p>
      </dgm:t>
    </dgm:pt>
    <dgm:pt modelId="{AE69D152-C524-4746-80F0-97B72A970804}" type="sibTrans" cxnId="{60C279E3-B222-461E-9C5B-1A486CAFC1B8}">
      <dgm:prSet/>
      <dgm:spPr/>
      <dgm:t>
        <a:bodyPr/>
        <a:lstStyle/>
        <a:p>
          <a:endParaRPr lang="en-US"/>
        </a:p>
      </dgm:t>
    </dgm:pt>
    <dgm:pt modelId="{06AB5CB9-F57C-4ACC-9894-0BE2D76EB91C}">
      <dgm:prSet/>
      <dgm:spPr/>
      <dgm:t>
        <a:bodyPr/>
        <a:lstStyle/>
        <a:p>
          <a:r>
            <a:rPr lang="en-GB"/>
            <a:t>Practice that feels like play </a:t>
          </a:r>
          <a:endParaRPr lang="en-US"/>
        </a:p>
      </dgm:t>
    </dgm:pt>
    <dgm:pt modelId="{2BF09A7D-E065-4961-872C-B0AA6C59AB4F}" type="parTrans" cxnId="{E0B06226-669F-429C-BCD1-4F2848368D63}">
      <dgm:prSet/>
      <dgm:spPr/>
      <dgm:t>
        <a:bodyPr/>
        <a:lstStyle/>
        <a:p>
          <a:endParaRPr lang="en-US"/>
        </a:p>
      </dgm:t>
    </dgm:pt>
    <dgm:pt modelId="{693D63ED-F584-4C08-8E55-CCCB2DD12862}" type="sibTrans" cxnId="{E0B06226-669F-429C-BCD1-4F2848368D63}">
      <dgm:prSet/>
      <dgm:spPr/>
      <dgm:t>
        <a:bodyPr/>
        <a:lstStyle/>
        <a:p>
          <a:endParaRPr lang="en-US"/>
        </a:p>
      </dgm:t>
    </dgm:pt>
    <dgm:pt modelId="{16823B41-7BFF-41E1-A8CE-FDECC224CD4E}">
      <dgm:prSet/>
      <dgm:spPr/>
      <dgm:t>
        <a:bodyPr/>
        <a:lstStyle/>
        <a:p>
          <a:r>
            <a:rPr lang="en-GB" b="1" dirty="0"/>
            <a:t>Resource Pack </a:t>
          </a:r>
          <a:endParaRPr lang="en-US" b="1" dirty="0"/>
        </a:p>
      </dgm:t>
    </dgm:pt>
    <dgm:pt modelId="{B079D764-970C-4EEE-A814-006968A453C8}" type="parTrans" cxnId="{248D982E-0266-4551-8B03-20FD7662F059}">
      <dgm:prSet/>
      <dgm:spPr/>
      <dgm:t>
        <a:bodyPr/>
        <a:lstStyle/>
        <a:p>
          <a:endParaRPr lang="en-US"/>
        </a:p>
      </dgm:t>
    </dgm:pt>
    <dgm:pt modelId="{C8765C78-D9E5-4BBF-B61C-98FA9566AE06}" type="sibTrans" cxnId="{248D982E-0266-4551-8B03-20FD7662F059}">
      <dgm:prSet/>
      <dgm:spPr/>
      <dgm:t>
        <a:bodyPr/>
        <a:lstStyle/>
        <a:p>
          <a:endParaRPr lang="en-US"/>
        </a:p>
      </dgm:t>
    </dgm:pt>
    <dgm:pt modelId="{E4B04229-0DFA-4B4A-8F69-E42EEAAC7F4C}" type="pres">
      <dgm:prSet presAssocID="{D52FC100-ED84-4494-ACE5-C937E25D7AC4}" presName="linear" presStyleCnt="0">
        <dgm:presLayoutVars>
          <dgm:animLvl val="lvl"/>
          <dgm:resizeHandles val="exact"/>
        </dgm:presLayoutVars>
      </dgm:prSet>
      <dgm:spPr/>
    </dgm:pt>
    <dgm:pt modelId="{7492537F-10E3-4D5C-827B-BFDE8770D58A}" type="pres">
      <dgm:prSet presAssocID="{B09BBC7D-4851-4FC4-9890-9A706412233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D71E3CD-B472-4DB3-AF59-E1C965976B99}" type="pres">
      <dgm:prSet presAssocID="{09FB387F-F611-444D-B49A-F04A4F6A5858}" presName="spacer" presStyleCnt="0"/>
      <dgm:spPr/>
    </dgm:pt>
    <dgm:pt modelId="{D27235F0-E1FB-4D19-85CD-46BC5DDF5964}" type="pres">
      <dgm:prSet presAssocID="{76E4E767-0886-45BA-872F-3CAB0B4BF47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D8D0A16-724F-4574-B863-4E3E9D517DFB}" type="pres">
      <dgm:prSet presAssocID="{2282A9B7-86D4-4371-B1B0-2CC2F44680FE}" presName="spacer" presStyleCnt="0"/>
      <dgm:spPr/>
    </dgm:pt>
    <dgm:pt modelId="{B3BEF472-2C3A-493D-9D24-43EFD4D6F8DD}" type="pres">
      <dgm:prSet presAssocID="{C830309A-9CA7-4DF5-BE15-1A6991B92B3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A9AAEFA-DDE9-4996-A382-1DB1AD90CA71}" type="pres">
      <dgm:prSet presAssocID="{AE69D152-C524-4746-80F0-97B72A970804}" presName="spacer" presStyleCnt="0"/>
      <dgm:spPr/>
    </dgm:pt>
    <dgm:pt modelId="{B869D21F-ACE1-4417-A476-23A0FA51175D}" type="pres">
      <dgm:prSet presAssocID="{06AB5CB9-F57C-4ACC-9894-0BE2D76EB91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389598C-EEDF-4199-B20B-7C4F52A50E5D}" type="pres">
      <dgm:prSet presAssocID="{693D63ED-F584-4C08-8E55-CCCB2DD12862}" presName="spacer" presStyleCnt="0"/>
      <dgm:spPr/>
    </dgm:pt>
    <dgm:pt modelId="{93B5D926-FF8B-4ADA-91B6-6CAFBD9A3E3B}" type="pres">
      <dgm:prSet presAssocID="{16823B41-7BFF-41E1-A8CE-FDECC224CD4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B214010-E9B8-47C3-9403-DA54D3B2CD35}" type="presOf" srcId="{C830309A-9CA7-4DF5-BE15-1A6991B92B32}" destId="{B3BEF472-2C3A-493D-9D24-43EFD4D6F8DD}" srcOrd="0" destOrd="0" presId="urn:microsoft.com/office/officeart/2005/8/layout/vList2"/>
    <dgm:cxn modelId="{E0B06226-669F-429C-BCD1-4F2848368D63}" srcId="{D52FC100-ED84-4494-ACE5-C937E25D7AC4}" destId="{06AB5CB9-F57C-4ACC-9894-0BE2D76EB91C}" srcOrd="3" destOrd="0" parTransId="{2BF09A7D-E065-4961-872C-B0AA6C59AB4F}" sibTransId="{693D63ED-F584-4C08-8E55-CCCB2DD12862}"/>
    <dgm:cxn modelId="{248D982E-0266-4551-8B03-20FD7662F059}" srcId="{D52FC100-ED84-4494-ACE5-C937E25D7AC4}" destId="{16823B41-7BFF-41E1-A8CE-FDECC224CD4E}" srcOrd="4" destOrd="0" parTransId="{B079D764-970C-4EEE-A814-006968A453C8}" sibTransId="{C8765C78-D9E5-4BBF-B61C-98FA9566AE06}"/>
    <dgm:cxn modelId="{6617D239-641C-49F9-B6B3-64FB20C8B3B5}" type="presOf" srcId="{76E4E767-0886-45BA-872F-3CAB0B4BF471}" destId="{D27235F0-E1FB-4D19-85CD-46BC5DDF5964}" srcOrd="0" destOrd="0" presId="urn:microsoft.com/office/officeart/2005/8/layout/vList2"/>
    <dgm:cxn modelId="{E8AA905D-AADD-4AA9-921D-3A372F3F2FCC}" type="presOf" srcId="{D52FC100-ED84-4494-ACE5-C937E25D7AC4}" destId="{E4B04229-0DFA-4B4A-8F69-E42EEAAC7F4C}" srcOrd="0" destOrd="0" presId="urn:microsoft.com/office/officeart/2005/8/layout/vList2"/>
    <dgm:cxn modelId="{F5F31F65-2248-4D90-A156-C2B394E3EB6B}" type="presOf" srcId="{B09BBC7D-4851-4FC4-9890-9A7064122331}" destId="{7492537F-10E3-4D5C-827B-BFDE8770D58A}" srcOrd="0" destOrd="0" presId="urn:microsoft.com/office/officeart/2005/8/layout/vList2"/>
    <dgm:cxn modelId="{5C25C575-9C13-42EA-8A48-8248D580A98D}" srcId="{D52FC100-ED84-4494-ACE5-C937E25D7AC4}" destId="{76E4E767-0886-45BA-872F-3CAB0B4BF471}" srcOrd="1" destOrd="0" parTransId="{730D91B4-89D9-46A5-9E24-0C690BF61E5C}" sibTransId="{2282A9B7-86D4-4371-B1B0-2CC2F44680FE}"/>
    <dgm:cxn modelId="{34FBDF8D-4F82-4CBE-9439-ACCE9BF484F8}" srcId="{D52FC100-ED84-4494-ACE5-C937E25D7AC4}" destId="{B09BBC7D-4851-4FC4-9890-9A7064122331}" srcOrd="0" destOrd="0" parTransId="{5006FA60-8962-4491-BC49-50F359608A63}" sibTransId="{09FB387F-F611-444D-B49A-F04A4F6A5858}"/>
    <dgm:cxn modelId="{1724E6A5-0ABF-4526-A4DD-951BDA284688}" type="presOf" srcId="{16823B41-7BFF-41E1-A8CE-FDECC224CD4E}" destId="{93B5D926-FF8B-4ADA-91B6-6CAFBD9A3E3B}" srcOrd="0" destOrd="0" presId="urn:microsoft.com/office/officeart/2005/8/layout/vList2"/>
    <dgm:cxn modelId="{60C279E3-B222-461E-9C5B-1A486CAFC1B8}" srcId="{D52FC100-ED84-4494-ACE5-C937E25D7AC4}" destId="{C830309A-9CA7-4DF5-BE15-1A6991B92B32}" srcOrd="2" destOrd="0" parTransId="{88EA6C43-B7EB-4DB9-827E-5DBB9AA12C5E}" sibTransId="{AE69D152-C524-4746-80F0-97B72A970804}"/>
    <dgm:cxn modelId="{B1E41AF5-2C45-4245-A293-9C19125C6147}" type="presOf" srcId="{06AB5CB9-F57C-4ACC-9894-0BE2D76EB91C}" destId="{B869D21F-ACE1-4417-A476-23A0FA51175D}" srcOrd="0" destOrd="0" presId="urn:microsoft.com/office/officeart/2005/8/layout/vList2"/>
    <dgm:cxn modelId="{393EEA49-B27E-4C4D-BB02-B00FC1C7EDCD}" type="presParOf" srcId="{E4B04229-0DFA-4B4A-8F69-E42EEAAC7F4C}" destId="{7492537F-10E3-4D5C-827B-BFDE8770D58A}" srcOrd="0" destOrd="0" presId="urn:microsoft.com/office/officeart/2005/8/layout/vList2"/>
    <dgm:cxn modelId="{CC35E47E-8255-48AA-AE82-8CC816E56362}" type="presParOf" srcId="{E4B04229-0DFA-4B4A-8F69-E42EEAAC7F4C}" destId="{1D71E3CD-B472-4DB3-AF59-E1C965976B99}" srcOrd="1" destOrd="0" presId="urn:microsoft.com/office/officeart/2005/8/layout/vList2"/>
    <dgm:cxn modelId="{75EE4C49-37AA-4BFA-B4B5-7BFA2461AEB6}" type="presParOf" srcId="{E4B04229-0DFA-4B4A-8F69-E42EEAAC7F4C}" destId="{D27235F0-E1FB-4D19-85CD-46BC5DDF5964}" srcOrd="2" destOrd="0" presId="urn:microsoft.com/office/officeart/2005/8/layout/vList2"/>
    <dgm:cxn modelId="{C948C086-1BB2-4514-8E73-4B1984103C6C}" type="presParOf" srcId="{E4B04229-0DFA-4B4A-8F69-E42EEAAC7F4C}" destId="{8D8D0A16-724F-4574-B863-4E3E9D517DFB}" srcOrd="3" destOrd="0" presId="urn:microsoft.com/office/officeart/2005/8/layout/vList2"/>
    <dgm:cxn modelId="{313CFDE3-8A41-43D5-A717-6C6F1B02D3E8}" type="presParOf" srcId="{E4B04229-0DFA-4B4A-8F69-E42EEAAC7F4C}" destId="{B3BEF472-2C3A-493D-9D24-43EFD4D6F8DD}" srcOrd="4" destOrd="0" presId="urn:microsoft.com/office/officeart/2005/8/layout/vList2"/>
    <dgm:cxn modelId="{ECE168E5-04CE-47B5-B7AA-E440B5D67B47}" type="presParOf" srcId="{E4B04229-0DFA-4B4A-8F69-E42EEAAC7F4C}" destId="{9A9AAEFA-DDE9-4996-A382-1DB1AD90CA71}" srcOrd="5" destOrd="0" presId="urn:microsoft.com/office/officeart/2005/8/layout/vList2"/>
    <dgm:cxn modelId="{79BF9E6E-A6CA-4578-82C0-C0CC0EB2135E}" type="presParOf" srcId="{E4B04229-0DFA-4B4A-8F69-E42EEAAC7F4C}" destId="{B869D21F-ACE1-4417-A476-23A0FA51175D}" srcOrd="6" destOrd="0" presId="urn:microsoft.com/office/officeart/2005/8/layout/vList2"/>
    <dgm:cxn modelId="{0C0D4F33-D87C-44FF-B12E-6B20BED35E7B}" type="presParOf" srcId="{E4B04229-0DFA-4B4A-8F69-E42EEAAC7F4C}" destId="{3389598C-EEDF-4199-B20B-7C4F52A50E5D}" srcOrd="7" destOrd="0" presId="urn:microsoft.com/office/officeart/2005/8/layout/vList2"/>
    <dgm:cxn modelId="{5939F292-0F1D-41F8-B580-4F9EC91D0639}" type="presParOf" srcId="{E4B04229-0DFA-4B4A-8F69-E42EEAAC7F4C}" destId="{93B5D926-FF8B-4ADA-91B6-6CAFBD9A3E3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6AFF8-43A7-44DD-A2B3-370B2206CA74}">
      <dsp:nvSpPr>
        <dsp:cNvPr id="0" name=""/>
        <dsp:cNvSpPr/>
      </dsp:nvSpPr>
      <dsp:spPr>
        <a:xfrm>
          <a:off x="654731" y="7193"/>
          <a:ext cx="6818536" cy="13546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Gisha" panose="020B0502040204020203" pitchFamily="34" charset="-79"/>
              <a:cs typeface="Gisha" panose="020B0502040204020203" pitchFamily="34" charset="-79"/>
            </a:rPr>
            <a:t>To develop a shared understanding of Executive Functioning and what difficulties in this area might look like in the classroom. </a:t>
          </a:r>
          <a:endParaRPr lang="en-GB" sz="1800" kern="1200" dirty="0"/>
        </a:p>
      </dsp:txBody>
      <dsp:txXfrm>
        <a:off x="694408" y="46870"/>
        <a:ext cx="6739182" cy="1275312"/>
      </dsp:txXfrm>
    </dsp:sp>
    <dsp:sp modelId="{1A08DFE1-3F9A-4DC8-80D9-4799A679668A}">
      <dsp:nvSpPr>
        <dsp:cNvPr id="0" name=""/>
        <dsp:cNvSpPr/>
      </dsp:nvSpPr>
      <dsp:spPr>
        <a:xfrm rot="5400000">
          <a:off x="3812697" y="1392130"/>
          <a:ext cx="502605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 rot="-5400000">
        <a:off x="3881120" y="1445628"/>
        <a:ext cx="365760" cy="351824"/>
      </dsp:txXfrm>
    </dsp:sp>
    <dsp:sp modelId="{D3D99DCF-1C3D-447B-B03B-D63C67B9405B}">
      <dsp:nvSpPr>
        <dsp:cNvPr id="0" name=""/>
        <dsp:cNvSpPr/>
      </dsp:nvSpPr>
      <dsp:spPr>
        <a:xfrm>
          <a:off x="654731" y="2032000"/>
          <a:ext cx="6818536" cy="1354666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/>
            <a:t>To practice using tools and strategies that will support learners with Executive Functioning differences. </a:t>
          </a:r>
        </a:p>
      </dsp:txBody>
      <dsp:txXfrm>
        <a:off x="694408" y="2071677"/>
        <a:ext cx="6739182" cy="1275312"/>
      </dsp:txXfrm>
    </dsp:sp>
    <dsp:sp modelId="{A9B58D38-02BC-4375-9730-F217D1CDE79E}">
      <dsp:nvSpPr>
        <dsp:cNvPr id="0" name=""/>
        <dsp:cNvSpPr/>
      </dsp:nvSpPr>
      <dsp:spPr>
        <a:xfrm rot="5400000">
          <a:off x="3809999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 rot="-5400000">
        <a:off x="3881119" y="3471333"/>
        <a:ext cx="365760" cy="355600"/>
      </dsp:txXfrm>
    </dsp:sp>
    <dsp:sp modelId="{276B46CE-14FD-4480-BDBE-E97EB13B364A}">
      <dsp:nvSpPr>
        <dsp:cNvPr id="0" name=""/>
        <dsp:cNvSpPr/>
      </dsp:nvSpPr>
      <dsp:spPr>
        <a:xfrm>
          <a:off x="654731" y="4064000"/>
          <a:ext cx="6818536" cy="135466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>
              <a:latin typeface="Gisha" panose="020B0502040204020203" pitchFamily="34" charset="-79"/>
              <a:cs typeface="Gisha" panose="020B0502040204020203" pitchFamily="34" charset="-79"/>
            </a:rPr>
            <a:t>An opportunity to share experiences and collaboratively problem solve. </a:t>
          </a:r>
          <a:endParaRPr lang="en-GB" sz="1800" kern="1200" dirty="0"/>
        </a:p>
      </dsp:txBody>
      <dsp:txXfrm>
        <a:off x="694408" y="4103677"/>
        <a:ext cx="6739182" cy="1275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E7343-38FA-49C8-9A89-2CD725AD08B5}">
      <dsp:nvSpPr>
        <dsp:cNvPr id="0" name=""/>
        <dsp:cNvSpPr/>
      </dsp:nvSpPr>
      <dsp:spPr>
        <a:xfrm>
          <a:off x="463629" y="713"/>
          <a:ext cx="2052637" cy="1231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Finding it difficult to filter out distractions.</a:t>
          </a:r>
          <a:endParaRPr lang="en-US" sz="1800" kern="1200"/>
        </a:p>
      </dsp:txBody>
      <dsp:txXfrm>
        <a:off x="463629" y="713"/>
        <a:ext cx="2052637" cy="1231582"/>
      </dsp:txXfrm>
    </dsp:sp>
    <dsp:sp modelId="{95D5C681-670F-43BD-970A-CF5173E71673}">
      <dsp:nvSpPr>
        <dsp:cNvPr id="0" name=""/>
        <dsp:cNvSpPr/>
      </dsp:nvSpPr>
      <dsp:spPr>
        <a:xfrm>
          <a:off x="2721530" y="713"/>
          <a:ext cx="2052637" cy="1231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Constantly moving, getting up out chair, finding it hard to sit still.</a:t>
          </a:r>
          <a:endParaRPr lang="en-US" sz="1800" kern="1200"/>
        </a:p>
      </dsp:txBody>
      <dsp:txXfrm>
        <a:off x="2721530" y="713"/>
        <a:ext cx="2052637" cy="1231582"/>
      </dsp:txXfrm>
    </dsp:sp>
    <dsp:sp modelId="{810EE00F-28F8-4BCA-ACAF-28BFAA6A93E9}">
      <dsp:nvSpPr>
        <dsp:cNvPr id="0" name=""/>
        <dsp:cNvSpPr/>
      </dsp:nvSpPr>
      <dsp:spPr>
        <a:xfrm>
          <a:off x="4979431" y="713"/>
          <a:ext cx="2052637" cy="1231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Not knowing where to start with a task.</a:t>
          </a:r>
          <a:endParaRPr lang="en-US" sz="1800" kern="1200"/>
        </a:p>
      </dsp:txBody>
      <dsp:txXfrm>
        <a:off x="4979431" y="713"/>
        <a:ext cx="2052637" cy="1231582"/>
      </dsp:txXfrm>
    </dsp:sp>
    <dsp:sp modelId="{6404360D-E382-475E-BA98-EFDC21DEEB1B}">
      <dsp:nvSpPr>
        <dsp:cNvPr id="0" name=""/>
        <dsp:cNvSpPr/>
      </dsp:nvSpPr>
      <dsp:spPr>
        <a:xfrm>
          <a:off x="7237333" y="713"/>
          <a:ext cx="2052637" cy="1231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Not being able to plan out how to work through a task.</a:t>
          </a:r>
          <a:endParaRPr lang="en-US" sz="1800" kern="1200"/>
        </a:p>
      </dsp:txBody>
      <dsp:txXfrm>
        <a:off x="7237333" y="713"/>
        <a:ext cx="2052637" cy="1231582"/>
      </dsp:txXfrm>
    </dsp:sp>
    <dsp:sp modelId="{6102C784-E410-4D00-92FA-75E0FC7D8900}">
      <dsp:nvSpPr>
        <dsp:cNvPr id="0" name=""/>
        <dsp:cNvSpPr/>
      </dsp:nvSpPr>
      <dsp:spPr>
        <a:xfrm>
          <a:off x="463629" y="1437560"/>
          <a:ext cx="2052637" cy="12315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Forgetting things learnt in a previous lesson. </a:t>
          </a:r>
          <a:endParaRPr lang="en-US" sz="1800" kern="1200"/>
        </a:p>
      </dsp:txBody>
      <dsp:txXfrm>
        <a:off x="463629" y="1437560"/>
        <a:ext cx="2052637" cy="1231582"/>
      </dsp:txXfrm>
    </dsp:sp>
    <dsp:sp modelId="{ECA92E3A-45D2-4D13-A618-18F38AE78D71}">
      <dsp:nvSpPr>
        <dsp:cNvPr id="0" name=""/>
        <dsp:cNvSpPr/>
      </dsp:nvSpPr>
      <dsp:spPr>
        <a:xfrm>
          <a:off x="2721530" y="1437560"/>
          <a:ext cx="2052637" cy="1231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Interrupting the teacher, calling out, talking to others at inappropriate times.</a:t>
          </a:r>
          <a:endParaRPr lang="en-US" sz="1800" kern="1200"/>
        </a:p>
      </dsp:txBody>
      <dsp:txXfrm>
        <a:off x="2721530" y="1437560"/>
        <a:ext cx="2052637" cy="1231582"/>
      </dsp:txXfrm>
    </dsp:sp>
    <dsp:sp modelId="{5623638E-1EAA-4096-93E7-1A7AAF0884E9}">
      <dsp:nvSpPr>
        <dsp:cNvPr id="0" name=""/>
        <dsp:cNvSpPr/>
      </dsp:nvSpPr>
      <dsp:spPr>
        <a:xfrm>
          <a:off x="4979431" y="1437560"/>
          <a:ext cx="2052637" cy="1231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Not checking or correcting their work. </a:t>
          </a:r>
          <a:endParaRPr lang="en-US" sz="1800" kern="1200"/>
        </a:p>
      </dsp:txBody>
      <dsp:txXfrm>
        <a:off x="4979431" y="1437560"/>
        <a:ext cx="2052637" cy="1231582"/>
      </dsp:txXfrm>
    </dsp:sp>
    <dsp:sp modelId="{ED8FBC31-3DDE-4578-BE9C-333E9A87FEB6}">
      <dsp:nvSpPr>
        <dsp:cNvPr id="0" name=""/>
        <dsp:cNvSpPr/>
      </dsp:nvSpPr>
      <dsp:spPr>
        <a:xfrm>
          <a:off x="7237333" y="1437560"/>
          <a:ext cx="2052637" cy="1231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Having big emotional reactions to seemingly small triggers.</a:t>
          </a:r>
          <a:endParaRPr lang="en-US" sz="1800" kern="1200"/>
        </a:p>
      </dsp:txBody>
      <dsp:txXfrm>
        <a:off x="7237333" y="1437560"/>
        <a:ext cx="2052637" cy="1231582"/>
      </dsp:txXfrm>
    </dsp:sp>
    <dsp:sp modelId="{01130130-43EC-4A1E-B0D1-57F4229331C1}">
      <dsp:nvSpPr>
        <dsp:cNvPr id="0" name=""/>
        <dsp:cNvSpPr/>
      </dsp:nvSpPr>
      <dsp:spPr>
        <a:xfrm>
          <a:off x="463629" y="2874406"/>
          <a:ext cx="2052637" cy="1231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Forgetting things or being disorganised. </a:t>
          </a:r>
          <a:endParaRPr lang="en-US" sz="1800" kern="1200"/>
        </a:p>
      </dsp:txBody>
      <dsp:txXfrm>
        <a:off x="463629" y="2874406"/>
        <a:ext cx="2052637" cy="1231582"/>
      </dsp:txXfrm>
    </dsp:sp>
    <dsp:sp modelId="{E2E5C1FD-68D6-4A13-8669-EC8FA65B26C3}">
      <dsp:nvSpPr>
        <dsp:cNvPr id="0" name=""/>
        <dsp:cNvSpPr/>
      </dsp:nvSpPr>
      <dsp:spPr>
        <a:xfrm>
          <a:off x="2721530" y="2874406"/>
          <a:ext cx="2052637" cy="12315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Leaving things to the last minute then ‘cramming’. </a:t>
          </a:r>
          <a:endParaRPr lang="en-US" sz="1800" kern="1200"/>
        </a:p>
      </dsp:txBody>
      <dsp:txXfrm>
        <a:off x="2721530" y="2874406"/>
        <a:ext cx="2052637" cy="1231582"/>
      </dsp:txXfrm>
    </dsp:sp>
    <dsp:sp modelId="{8C7BF5C8-EACC-4735-BFA4-021F2DED5E81}">
      <dsp:nvSpPr>
        <dsp:cNvPr id="0" name=""/>
        <dsp:cNvSpPr/>
      </dsp:nvSpPr>
      <dsp:spPr>
        <a:xfrm>
          <a:off x="4979431" y="2874406"/>
          <a:ext cx="2052637" cy="1231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Being overwhelmed by too much information.</a:t>
          </a:r>
          <a:endParaRPr lang="en-US" sz="1800" kern="1200"/>
        </a:p>
      </dsp:txBody>
      <dsp:txXfrm>
        <a:off x="4979431" y="2874406"/>
        <a:ext cx="2052637" cy="1231582"/>
      </dsp:txXfrm>
    </dsp:sp>
    <dsp:sp modelId="{A96DEC61-0A01-4D22-B589-0D81988914C8}">
      <dsp:nvSpPr>
        <dsp:cNvPr id="0" name=""/>
        <dsp:cNvSpPr/>
      </dsp:nvSpPr>
      <dsp:spPr>
        <a:xfrm>
          <a:off x="7237333" y="2874406"/>
          <a:ext cx="2052637" cy="1231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Needing lots of reminders to stay focused. </a:t>
          </a:r>
          <a:endParaRPr lang="en-US" sz="1800" kern="1200"/>
        </a:p>
      </dsp:txBody>
      <dsp:txXfrm>
        <a:off x="7237333" y="2874406"/>
        <a:ext cx="2052637" cy="1231582"/>
      </dsp:txXfrm>
    </dsp:sp>
    <dsp:sp modelId="{5C6CAF34-0770-47B4-90DB-CC82E54E9197}">
      <dsp:nvSpPr>
        <dsp:cNvPr id="0" name=""/>
        <dsp:cNvSpPr/>
      </dsp:nvSpPr>
      <dsp:spPr>
        <a:xfrm>
          <a:off x="463629" y="4311252"/>
          <a:ext cx="2052637" cy="1231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Being too alert (or not alert enough) for learning.</a:t>
          </a:r>
          <a:endParaRPr lang="en-US" sz="1800" kern="1200"/>
        </a:p>
      </dsp:txBody>
      <dsp:txXfrm>
        <a:off x="463629" y="4311252"/>
        <a:ext cx="2052637" cy="1231582"/>
      </dsp:txXfrm>
    </dsp:sp>
    <dsp:sp modelId="{A2EB3F4E-6B9B-4780-831E-3FECA695AB70}">
      <dsp:nvSpPr>
        <dsp:cNvPr id="0" name=""/>
        <dsp:cNvSpPr/>
      </dsp:nvSpPr>
      <dsp:spPr>
        <a:xfrm>
          <a:off x="2721530" y="4311252"/>
          <a:ext cx="2052637" cy="1231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Not waiting their turn.</a:t>
          </a:r>
          <a:endParaRPr lang="en-US" sz="1800" kern="1200"/>
        </a:p>
      </dsp:txBody>
      <dsp:txXfrm>
        <a:off x="2721530" y="4311252"/>
        <a:ext cx="2052637" cy="1231582"/>
      </dsp:txXfrm>
    </dsp:sp>
    <dsp:sp modelId="{32CFC045-6549-432C-942D-1F8A363481F5}">
      <dsp:nvSpPr>
        <dsp:cNvPr id="0" name=""/>
        <dsp:cNvSpPr/>
      </dsp:nvSpPr>
      <dsp:spPr>
        <a:xfrm>
          <a:off x="4979431" y="4311252"/>
          <a:ext cx="2052637" cy="12315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Not understanding why a behaviour leads to a consequence.</a:t>
          </a:r>
          <a:endParaRPr lang="en-US" sz="1800" kern="1200"/>
        </a:p>
      </dsp:txBody>
      <dsp:txXfrm>
        <a:off x="4979431" y="4311252"/>
        <a:ext cx="2052637" cy="1231582"/>
      </dsp:txXfrm>
    </dsp:sp>
    <dsp:sp modelId="{E9BE3E4E-660B-492B-8C7A-9B36DAB74B32}">
      <dsp:nvSpPr>
        <dsp:cNvPr id="0" name=""/>
        <dsp:cNvSpPr/>
      </dsp:nvSpPr>
      <dsp:spPr>
        <a:xfrm>
          <a:off x="7237333" y="4311252"/>
          <a:ext cx="2052637" cy="1231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Not seeing things through to completion</a:t>
          </a:r>
          <a:endParaRPr lang="en-US" sz="1800" kern="1200"/>
        </a:p>
      </dsp:txBody>
      <dsp:txXfrm>
        <a:off x="7237333" y="4311252"/>
        <a:ext cx="2052637" cy="1231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2537F-10E3-4D5C-827B-BFDE8770D58A}">
      <dsp:nvSpPr>
        <dsp:cNvPr id="0" name=""/>
        <dsp:cNvSpPr/>
      </dsp:nvSpPr>
      <dsp:spPr>
        <a:xfrm>
          <a:off x="0" y="21455"/>
          <a:ext cx="6364224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Putting into the environment what isn’t automatic for the YP </a:t>
          </a:r>
          <a:endParaRPr lang="en-US" sz="2600" kern="1200"/>
        </a:p>
      </dsp:txBody>
      <dsp:txXfrm>
        <a:off x="50489" y="71944"/>
        <a:ext cx="6263246" cy="933302"/>
      </dsp:txXfrm>
    </dsp:sp>
    <dsp:sp modelId="{D27235F0-E1FB-4D19-85CD-46BC5DDF5964}">
      <dsp:nvSpPr>
        <dsp:cNvPr id="0" name=""/>
        <dsp:cNvSpPr/>
      </dsp:nvSpPr>
      <dsp:spPr>
        <a:xfrm>
          <a:off x="0" y="1130615"/>
          <a:ext cx="6364224" cy="1034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Reducing competing task demands </a:t>
          </a:r>
          <a:endParaRPr lang="en-US" sz="2600" kern="1200"/>
        </a:p>
      </dsp:txBody>
      <dsp:txXfrm>
        <a:off x="50489" y="1181104"/>
        <a:ext cx="6263246" cy="933302"/>
      </dsp:txXfrm>
    </dsp:sp>
    <dsp:sp modelId="{B3BEF472-2C3A-493D-9D24-43EFD4D6F8DD}">
      <dsp:nvSpPr>
        <dsp:cNvPr id="0" name=""/>
        <dsp:cNvSpPr/>
      </dsp:nvSpPr>
      <dsp:spPr>
        <a:xfrm>
          <a:off x="0" y="2239775"/>
          <a:ext cx="6364224" cy="1034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Structures, cues, planning </a:t>
          </a:r>
          <a:endParaRPr lang="en-US" sz="2600" kern="1200"/>
        </a:p>
      </dsp:txBody>
      <dsp:txXfrm>
        <a:off x="50489" y="2290264"/>
        <a:ext cx="6263246" cy="933302"/>
      </dsp:txXfrm>
    </dsp:sp>
    <dsp:sp modelId="{B869D21F-ACE1-4417-A476-23A0FA51175D}">
      <dsp:nvSpPr>
        <dsp:cNvPr id="0" name=""/>
        <dsp:cNvSpPr/>
      </dsp:nvSpPr>
      <dsp:spPr>
        <a:xfrm>
          <a:off x="0" y="3348936"/>
          <a:ext cx="6364224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Practice that feels like play </a:t>
          </a:r>
          <a:endParaRPr lang="en-US" sz="2600" kern="1200"/>
        </a:p>
      </dsp:txBody>
      <dsp:txXfrm>
        <a:off x="50489" y="3399425"/>
        <a:ext cx="6263246" cy="933302"/>
      </dsp:txXfrm>
    </dsp:sp>
    <dsp:sp modelId="{93B5D926-FF8B-4ADA-91B6-6CAFBD9A3E3B}">
      <dsp:nvSpPr>
        <dsp:cNvPr id="0" name=""/>
        <dsp:cNvSpPr/>
      </dsp:nvSpPr>
      <dsp:spPr>
        <a:xfrm>
          <a:off x="0" y="4458096"/>
          <a:ext cx="6364224" cy="1034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Resource Pack </a:t>
          </a:r>
          <a:endParaRPr lang="en-US" sz="2600" b="1" kern="1200" dirty="0"/>
        </a:p>
      </dsp:txBody>
      <dsp:txXfrm>
        <a:off x="50489" y="4508585"/>
        <a:ext cx="6263246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0FA22-D51D-4B75-A2C7-F7054EACFCEA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85C75-AB0B-458F-BF97-22873121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0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BUT ALSO... 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Creativity/imagination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Flexible problem solving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Energy and enthusiasm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Helping others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Discussion and debate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New ideas 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Expressing selves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8301D-F3A8-445A-B8A3-0A1385E4ACC3}" type="slidenum">
              <a:rPr lang="en-GB" altLang="en-US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120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7678-7A54-6BC3-FBAE-BCF12B134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69DE0-000A-1A0E-556A-6A03F1B48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A1DC1-A768-6D7A-DFA7-FEAD2D82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324B-A954-41DA-A4DB-11EB7E522919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6C5BB-45D4-18E7-DD21-F184AECA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45BBF-BE80-0C69-C0C6-9BA2DFA4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441-DC7A-49A4-89E6-08C4294DB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0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8126-E604-0B69-3B8E-19BD55D6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F03B3-FA74-9766-05D9-05B084FEA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12DD7-6DAD-2ADA-06E3-7DAD69C0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324B-A954-41DA-A4DB-11EB7E522919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49CE2-D5B6-5B81-7BAB-7B61A191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7F755-D787-4195-B018-0F3C40E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441-DC7A-49A4-89E6-08C4294DB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4AFCB2-6708-7358-8CBF-6D131E255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CEBA9-2843-45E4-5FC2-7B0CE4330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C8091-564F-47A3-A9A8-078E4EC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324B-A954-41DA-A4DB-11EB7E522919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03FE4-DF35-AA13-54CE-57D0F08B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9E174-7809-0E86-D800-723BBCA4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441-DC7A-49A4-89E6-08C4294DB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3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40CE-8906-DCF5-4872-5932621D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73BD1-685B-9F05-6648-46827432D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DEA1A-E727-D6EE-434F-5B6A1581A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324B-A954-41DA-A4DB-11EB7E522919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2066E-08F9-D94C-0F32-55A2B864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0011A-9953-3B3B-138D-1E70226E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441-DC7A-49A4-89E6-08C4294DB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2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3504-E595-4CB6-9607-2826479A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B585B-10C3-22AA-4F6C-D68B9CECC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699CF-FD49-C835-F28D-EC236C9CE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324B-A954-41DA-A4DB-11EB7E522919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2329E-3DD6-E7E1-8A20-AB7938D1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98506-B66C-764F-234D-33C99908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441-DC7A-49A4-89E6-08C4294DB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1D4E-3577-7E81-030A-00FE290D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D3638-AA3D-8ACC-F728-451E482BB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05861-3ADC-A045-9229-6E0E5B350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CAF6A-11DD-E604-7B42-7E37D253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324B-A954-41DA-A4DB-11EB7E522919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BC842-A177-2C66-0522-1CEC1908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EC0E4-1E76-2A8A-51F2-FE247028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441-DC7A-49A4-89E6-08C4294DB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6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7603-C7A5-4B83-ED1C-18B8E87E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98837-391B-EDF3-FCF9-602C3B891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A3C7F-67B7-E07E-16EA-43B4AC844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E4121-6D86-76CC-97FD-53026E9F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8E037-0300-6A63-7DA0-2A5E34DB2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16DA4-EC5E-4D11-4C56-C0C7C2B2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324B-A954-41DA-A4DB-11EB7E522919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CD0AA7-C9D8-C803-2CC6-A86F3C4B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1C2DB-32D7-E887-30CB-D21A7E1B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441-DC7A-49A4-89E6-08C4294DB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13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80A3-A28A-DB69-EC67-B35A302D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AF95B-86FE-C956-E20E-5F44448F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324B-A954-41DA-A4DB-11EB7E522919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ECD5B-4A67-0C68-055C-875F961A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BEBCF-D5D2-77F2-44C6-55014055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441-DC7A-49A4-89E6-08C4294DB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4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F59A5-7EC8-0BE6-2D86-D1EA2FB4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324B-A954-41DA-A4DB-11EB7E522919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8E8CF-17FB-9654-6C44-210325094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104EC-CE8B-7677-B8A2-23366F26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441-DC7A-49A4-89E6-08C4294DB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4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0C2C-4516-915E-E3D4-DE7F147F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DDC68-45E2-7E10-4CB1-B3D37930F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BBFE0-7068-6759-2839-DC6D421BD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B22D1-7882-4EDA-2DAC-1E186AE2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324B-A954-41DA-A4DB-11EB7E522919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E1ADB-E52B-4749-28E0-0BDC86DF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ADDA-3590-6EEC-6587-434C94DB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441-DC7A-49A4-89E6-08C4294DB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2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9BBB-7459-603A-23B9-E622D1FF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81DCA-CAB4-3023-36D1-947007339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9F9FA-1274-54D2-3AB9-2AFA48BD9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B4F1F-F295-4EF6-E399-CDC9CA19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324B-A954-41DA-A4DB-11EB7E522919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87B93-0F63-A533-A84F-3332FF7B8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9A4A6-5BA5-B1A9-8703-F4C49CFB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5441-DC7A-49A4-89E6-08C4294DB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8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A6D0B-9ED4-FC81-D45A-024517A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40022-3C80-F3C4-7899-175938273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3E474-34CA-2328-8CEB-9827FE517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7324B-A954-41DA-A4DB-11EB7E522919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1430C-661C-425C-70DA-8F9F0DADA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F8931-D4AC-EDDE-6A4B-A4E4C785F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25441-DC7A-49A4-89E6-08C4294DB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49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5.svg"/><Relationship Id="rId3" Type="http://schemas.openxmlformats.org/officeDocument/2006/relationships/image" Target="../media/image21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2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31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33.sv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21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2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31.svg"/><Relationship Id="rId15" Type="http://schemas.openxmlformats.org/officeDocument/2006/relationships/image" Target="../media/image35.svg"/><Relationship Id="rId10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11.sv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21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37.svg"/><Relationship Id="rId2" Type="http://schemas.openxmlformats.org/officeDocument/2006/relationships/image" Target="../media/image20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31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18/10/relationships/comments" Target="../comments/modernComment_15C_B8636E6C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5E_F7B6232F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svg"/><Relationship Id="rId3" Type="http://schemas.openxmlformats.org/officeDocument/2006/relationships/image" Target="../media/image21.svg"/><Relationship Id="rId7" Type="http://schemas.openxmlformats.org/officeDocument/2006/relationships/image" Target="../media/image9.svg"/><Relationship Id="rId12" Type="http://schemas.openxmlformats.org/officeDocument/2006/relationships/image" Target="../media/image22.png"/><Relationship Id="rId17" Type="http://schemas.openxmlformats.org/officeDocument/2006/relationships/image" Target="../media/image19.svg"/><Relationship Id="rId2" Type="http://schemas.openxmlformats.org/officeDocument/2006/relationships/image" Target="../media/image2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21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2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5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21.svg"/><Relationship Id="rId7" Type="http://schemas.openxmlformats.org/officeDocument/2006/relationships/image" Target="../media/image27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2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21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2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29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28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urodiversity: The Extraordinary Talent That Companies Are Missing Out On  Neurodiversity: The Extraordinary Talent That Companies Are Missing Out On">
            <a:extLst>
              <a:ext uri="{FF2B5EF4-FFF2-40B4-BE49-F238E27FC236}">
                <a16:creationId xmlns:a16="http://schemas.microsoft.com/office/drawing/2014/main" id="{91009BFD-9D24-455B-B53B-27B6097B9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79" r="2" b="10748"/>
          <a:stretch/>
        </p:blipFill>
        <p:spPr bwMode="auto">
          <a:xfrm>
            <a:off x="31072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3A3075-77DC-4A27-8DA3-5F79D7EA4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FFFF"/>
                </a:solidFill>
                <a:latin typeface="Modern Love Caps"/>
              </a:rPr>
              <a:t>Executive Functioning (EF) </a:t>
            </a:r>
            <a:endParaRPr lang="en-GB" sz="6600" b="1" dirty="0">
              <a:solidFill>
                <a:srgbClr val="FFFFFF"/>
              </a:solidFill>
              <a:latin typeface="Modern Love Caps" panose="020B0604020202020204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D5BE9-1587-483C-94EA-3372A95FD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b="1" dirty="0">
                <a:solidFill>
                  <a:srgbClr val="FFFFFF"/>
                </a:solidFill>
              </a:rPr>
              <a:t>Educational Psychology Service</a:t>
            </a:r>
            <a:endParaRPr lang="en-GB" sz="2800" b="1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GB" sz="2800" b="1" dirty="0">
                <a:solidFill>
                  <a:srgbClr val="FFFFFF"/>
                </a:solidFill>
              </a:rPr>
              <a:t>Dr Amal Hussein and Dr Emma Denholm</a:t>
            </a:r>
            <a:endParaRPr lang="en-GB" sz="2800" b="1" dirty="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78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A802-EB63-C2B6-22D6-8604E5BA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Modern Love Caps" panose="04070805081001020A01" pitchFamily="82" charset="0"/>
                <a:cs typeface="Gisha" panose="020F0502020204030204" pitchFamily="34" charset="-79"/>
              </a:rPr>
              <a:t>What Are the Executive Functions?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C41AEF-C92B-49F7-13DF-21EEDC3537D5}"/>
              </a:ext>
            </a:extLst>
          </p:cNvPr>
          <p:cNvSpPr/>
          <p:nvPr/>
        </p:nvSpPr>
        <p:spPr>
          <a:xfrm>
            <a:off x="584200" y="1259840"/>
            <a:ext cx="11023600" cy="537464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10200000" sx="101000" sy="101000" algn="tl" rotWithShape="0">
              <a:srgbClr val="18465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EC58ED2-9D2E-4BC1-4ABB-BDFF205076EB}"/>
              </a:ext>
            </a:extLst>
          </p:cNvPr>
          <p:cNvSpPr/>
          <p:nvPr/>
        </p:nvSpPr>
        <p:spPr>
          <a:xfrm>
            <a:off x="732108" y="4430776"/>
            <a:ext cx="4311744" cy="646331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84696-0145-4B56-362A-81EC3D4DE151}"/>
              </a:ext>
            </a:extLst>
          </p:cNvPr>
          <p:cNvSpPr txBox="1"/>
          <p:nvPr/>
        </p:nvSpPr>
        <p:spPr>
          <a:xfrm>
            <a:off x="1797584" y="148085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Monitor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D6449F-929A-89FE-5CD5-797FE2406959}"/>
              </a:ext>
            </a:extLst>
          </p:cNvPr>
          <p:cNvSpPr txBox="1"/>
          <p:nvPr/>
        </p:nvSpPr>
        <p:spPr>
          <a:xfrm>
            <a:off x="1797584" y="271622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Plan/Organise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A7E114-E387-8355-CBDB-68C88F318CE3}"/>
              </a:ext>
            </a:extLst>
          </p:cNvPr>
          <p:cNvSpPr txBox="1"/>
          <p:nvPr/>
        </p:nvSpPr>
        <p:spPr>
          <a:xfrm>
            <a:off x="1797584" y="3333906"/>
            <a:ext cx="290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Inhibit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03E2A7-360D-A124-2E80-6EC9A2546CBB}"/>
              </a:ext>
            </a:extLst>
          </p:cNvPr>
          <p:cNvSpPr txBox="1"/>
          <p:nvPr/>
        </p:nvSpPr>
        <p:spPr>
          <a:xfrm>
            <a:off x="1797584" y="518696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Initiate</a:t>
            </a:r>
          </a:p>
        </p:txBody>
      </p:sp>
      <p:pic>
        <p:nvPicPr>
          <p:cNvPr id="27" name="Graphic 26" descr="Magnifying glass outline">
            <a:extLst>
              <a:ext uri="{FF2B5EF4-FFF2-40B4-BE49-F238E27FC236}">
                <a16:creationId xmlns:a16="http://schemas.microsoft.com/office/drawing/2014/main" id="{A6EB6528-0192-6F8E-E13A-397D16D9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37" y="1401396"/>
            <a:ext cx="576000" cy="57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0098F40-481A-2FDB-1656-9AEF8C98F866}"/>
              </a:ext>
            </a:extLst>
          </p:cNvPr>
          <p:cNvSpPr txBox="1"/>
          <p:nvPr/>
        </p:nvSpPr>
        <p:spPr>
          <a:xfrm>
            <a:off x="1797584" y="5804647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Emotional Regulation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5B7AD8-84DE-FE69-53BD-CA386238B78B}"/>
              </a:ext>
            </a:extLst>
          </p:cNvPr>
          <p:cNvCxnSpPr/>
          <p:nvPr/>
        </p:nvCxnSpPr>
        <p:spPr>
          <a:xfrm>
            <a:off x="5191760" y="1480851"/>
            <a:ext cx="0" cy="4989455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6D603C5-F918-AFC9-9780-32FA0F536E72}"/>
              </a:ext>
            </a:extLst>
          </p:cNvPr>
          <p:cNvSpPr txBox="1"/>
          <p:nvPr/>
        </p:nvSpPr>
        <p:spPr>
          <a:xfrm>
            <a:off x="5394960" y="1480851"/>
            <a:ext cx="59787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56955-18DF-2B24-0D74-108008F37F0C}"/>
              </a:ext>
            </a:extLst>
          </p:cNvPr>
          <p:cNvSpPr txBox="1"/>
          <p:nvPr/>
        </p:nvSpPr>
        <p:spPr>
          <a:xfrm>
            <a:off x="1797584" y="2098536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8441F-D27F-C188-1D31-9F2D6C5FB33C}"/>
              </a:ext>
            </a:extLst>
          </p:cNvPr>
          <p:cNvSpPr txBox="1"/>
          <p:nvPr/>
        </p:nvSpPr>
        <p:spPr>
          <a:xfrm>
            <a:off x="1797584" y="395159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Working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00E54-328D-7221-82A7-CEFE576E7B2A}"/>
              </a:ext>
            </a:extLst>
          </p:cNvPr>
          <p:cNvSpPr txBox="1"/>
          <p:nvPr/>
        </p:nvSpPr>
        <p:spPr>
          <a:xfrm>
            <a:off x="1797584" y="4569276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Organisation of Materials </a:t>
            </a:r>
          </a:p>
        </p:txBody>
      </p:sp>
      <p:pic>
        <p:nvPicPr>
          <p:cNvPr id="7" name="Graphic 28" descr="Left Brain outline">
            <a:extLst>
              <a:ext uri="{FF2B5EF4-FFF2-40B4-BE49-F238E27FC236}">
                <a16:creationId xmlns:a16="http://schemas.microsoft.com/office/drawing/2014/main" id="{78208438-6DD0-43AD-D396-5FEF72182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236" y="3784628"/>
            <a:ext cx="671141" cy="671141"/>
          </a:xfrm>
          <a:prstGeom prst="rect">
            <a:avLst/>
          </a:prstGeom>
        </p:spPr>
      </p:pic>
      <p:pic>
        <p:nvPicPr>
          <p:cNvPr id="8" name="Graphic 25" descr="Raised hand outline">
            <a:extLst>
              <a:ext uri="{FF2B5EF4-FFF2-40B4-BE49-F238E27FC236}">
                <a16:creationId xmlns:a16="http://schemas.microsoft.com/office/drawing/2014/main" id="{E6BCF190-3110-2A31-D495-853F0FAB9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237" y="3188820"/>
            <a:ext cx="576000" cy="576000"/>
          </a:xfrm>
          <a:prstGeom prst="rect">
            <a:avLst/>
          </a:prstGeom>
        </p:spPr>
      </p:pic>
      <p:pic>
        <p:nvPicPr>
          <p:cNvPr id="9" name="Graphic 23" descr="Open folder outline">
            <a:extLst>
              <a:ext uri="{FF2B5EF4-FFF2-40B4-BE49-F238E27FC236}">
                <a16:creationId xmlns:a16="http://schemas.microsoft.com/office/drawing/2014/main" id="{F3F47946-4A42-F0FB-576D-66311E98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237" y="4475577"/>
            <a:ext cx="576000" cy="576000"/>
          </a:xfrm>
          <a:prstGeom prst="rect">
            <a:avLst/>
          </a:prstGeom>
        </p:spPr>
      </p:pic>
      <p:pic>
        <p:nvPicPr>
          <p:cNvPr id="10" name="Graphic 24" descr="Monthly calendar outline">
            <a:extLst>
              <a:ext uri="{FF2B5EF4-FFF2-40B4-BE49-F238E27FC236}">
                <a16:creationId xmlns:a16="http://schemas.microsoft.com/office/drawing/2014/main" id="{0AA60132-53AF-5497-8F81-84D8E2503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3237" y="2593012"/>
            <a:ext cx="576000" cy="576000"/>
          </a:xfrm>
          <a:prstGeom prst="rect">
            <a:avLst/>
          </a:prstGeom>
        </p:spPr>
      </p:pic>
      <p:pic>
        <p:nvPicPr>
          <p:cNvPr id="11" name="Graphic 27" descr="Transfer outline">
            <a:extLst>
              <a:ext uri="{FF2B5EF4-FFF2-40B4-BE49-F238E27FC236}">
                <a16:creationId xmlns:a16="http://schemas.microsoft.com/office/drawing/2014/main" id="{31D72F69-7CCB-8F6B-5FA1-6F66CABAA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237" y="1997204"/>
            <a:ext cx="576000" cy="576000"/>
          </a:xfrm>
          <a:prstGeom prst="rect">
            <a:avLst/>
          </a:prstGeom>
        </p:spPr>
      </p:pic>
      <p:pic>
        <p:nvPicPr>
          <p:cNvPr id="13" name="Graphic 30" descr="Race Flag outline">
            <a:extLst>
              <a:ext uri="{FF2B5EF4-FFF2-40B4-BE49-F238E27FC236}">
                <a16:creationId xmlns:a16="http://schemas.microsoft.com/office/drawing/2014/main" id="{A76497C8-46EB-941A-D5D3-F17417F35D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3236" y="5071385"/>
            <a:ext cx="671145" cy="671145"/>
          </a:xfrm>
          <a:prstGeom prst="rect">
            <a:avLst/>
          </a:prstGeom>
        </p:spPr>
      </p:pic>
      <p:pic>
        <p:nvPicPr>
          <p:cNvPr id="14" name="Graphic 29" descr="Thermometer outline">
            <a:extLst>
              <a:ext uri="{FF2B5EF4-FFF2-40B4-BE49-F238E27FC236}">
                <a16:creationId xmlns:a16="http://schemas.microsoft.com/office/drawing/2014/main" id="{54E6655E-B33B-AF21-E14A-97F399BC35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3237" y="5762339"/>
            <a:ext cx="576000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B4153D-BE10-2B66-BC4A-72A46D864F99}"/>
              </a:ext>
            </a:extLst>
          </p:cNvPr>
          <p:cNvSpPr txBox="1"/>
          <p:nvPr/>
        </p:nvSpPr>
        <p:spPr>
          <a:xfrm>
            <a:off x="5394960" y="1480851"/>
            <a:ext cx="597870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Calibri"/>
                <a:ea typeface="+mn-lt"/>
                <a:cs typeface="Arial"/>
              </a:rPr>
              <a:t>The ability to keep workspace and materials in order. To be able to order information and resources around us. This can be general (i.e., daily activities) or task specific.</a:t>
            </a:r>
            <a:r>
              <a:rPr lang="en-GB" sz="2400" dirty="0">
                <a:ea typeface="+mn-lt"/>
                <a:cs typeface="+mn-lt"/>
              </a:rPr>
              <a:t> </a:t>
            </a:r>
            <a:endParaRPr lang="en-US" dirty="0">
              <a:ea typeface="Calibri"/>
              <a:cs typeface="Calibri"/>
            </a:endParaRPr>
          </a:p>
          <a:p>
            <a:endParaRPr lang="en-GB" sz="2400" dirty="0">
              <a:ea typeface="+mn-lt"/>
              <a:cs typeface="+mn-lt"/>
            </a:endParaRPr>
          </a:p>
          <a:p>
            <a:endParaRPr lang="en-GB" sz="2400" dirty="0">
              <a:ea typeface="Calibri"/>
              <a:cs typeface="Calibri"/>
            </a:endParaRPr>
          </a:p>
          <a:p>
            <a:endParaRPr lang="en-GB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03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A802-EB63-C2B6-22D6-8604E5BA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Modern Love Caps" panose="04070805081001020A01" pitchFamily="82" charset="0"/>
                <a:cs typeface="Gisha" panose="020F0502020204030204" pitchFamily="34" charset="-79"/>
              </a:rPr>
              <a:t>What Are the Executive Functions?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C41AEF-C92B-49F7-13DF-21EEDC3537D5}"/>
              </a:ext>
            </a:extLst>
          </p:cNvPr>
          <p:cNvSpPr/>
          <p:nvPr/>
        </p:nvSpPr>
        <p:spPr>
          <a:xfrm>
            <a:off x="584200" y="1259840"/>
            <a:ext cx="11023600" cy="537464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10200000" sx="101000" sy="101000" algn="tl" rotWithShape="0">
              <a:srgbClr val="18465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EC58ED2-9D2E-4BC1-4ABB-BDFF205076EB}"/>
              </a:ext>
            </a:extLst>
          </p:cNvPr>
          <p:cNvSpPr/>
          <p:nvPr/>
        </p:nvSpPr>
        <p:spPr>
          <a:xfrm>
            <a:off x="731058" y="5079985"/>
            <a:ext cx="4311744" cy="646331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84696-0145-4B56-362A-81EC3D4DE151}"/>
              </a:ext>
            </a:extLst>
          </p:cNvPr>
          <p:cNvSpPr txBox="1"/>
          <p:nvPr/>
        </p:nvSpPr>
        <p:spPr>
          <a:xfrm>
            <a:off x="1797584" y="148085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Monitor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D6449F-929A-89FE-5CD5-797FE2406959}"/>
              </a:ext>
            </a:extLst>
          </p:cNvPr>
          <p:cNvSpPr txBox="1"/>
          <p:nvPr/>
        </p:nvSpPr>
        <p:spPr>
          <a:xfrm>
            <a:off x="1797584" y="271622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Plan/Organise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A7E114-E387-8355-CBDB-68C88F318CE3}"/>
              </a:ext>
            </a:extLst>
          </p:cNvPr>
          <p:cNvSpPr txBox="1"/>
          <p:nvPr/>
        </p:nvSpPr>
        <p:spPr>
          <a:xfrm>
            <a:off x="1797584" y="3333906"/>
            <a:ext cx="290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Inhibit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03E2A7-360D-A124-2E80-6EC9A2546CBB}"/>
              </a:ext>
            </a:extLst>
          </p:cNvPr>
          <p:cNvSpPr txBox="1"/>
          <p:nvPr/>
        </p:nvSpPr>
        <p:spPr>
          <a:xfrm>
            <a:off x="1797584" y="518696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Initiate</a:t>
            </a:r>
          </a:p>
        </p:txBody>
      </p:sp>
      <p:pic>
        <p:nvPicPr>
          <p:cNvPr id="27" name="Graphic 26" descr="Magnifying glass outline">
            <a:extLst>
              <a:ext uri="{FF2B5EF4-FFF2-40B4-BE49-F238E27FC236}">
                <a16:creationId xmlns:a16="http://schemas.microsoft.com/office/drawing/2014/main" id="{A6EB6528-0192-6F8E-E13A-397D16D9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37" y="1401396"/>
            <a:ext cx="576000" cy="57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0098F40-481A-2FDB-1656-9AEF8C98F866}"/>
              </a:ext>
            </a:extLst>
          </p:cNvPr>
          <p:cNvSpPr txBox="1"/>
          <p:nvPr/>
        </p:nvSpPr>
        <p:spPr>
          <a:xfrm>
            <a:off x="1797584" y="5804647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Emotional Regulation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5B7AD8-84DE-FE69-53BD-CA386238B78B}"/>
              </a:ext>
            </a:extLst>
          </p:cNvPr>
          <p:cNvCxnSpPr/>
          <p:nvPr/>
        </p:nvCxnSpPr>
        <p:spPr>
          <a:xfrm>
            <a:off x="5191760" y="1480851"/>
            <a:ext cx="0" cy="4989455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B56955-18DF-2B24-0D74-108008F37F0C}"/>
              </a:ext>
            </a:extLst>
          </p:cNvPr>
          <p:cNvSpPr txBox="1"/>
          <p:nvPr/>
        </p:nvSpPr>
        <p:spPr>
          <a:xfrm>
            <a:off x="1797584" y="2098536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8441F-D27F-C188-1D31-9F2D6C5FB33C}"/>
              </a:ext>
            </a:extLst>
          </p:cNvPr>
          <p:cNvSpPr txBox="1"/>
          <p:nvPr/>
        </p:nvSpPr>
        <p:spPr>
          <a:xfrm>
            <a:off x="1797584" y="395159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Working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00E54-328D-7221-82A7-CEFE576E7B2A}"/>
              </a:ext>
            </a:extLst>
          </p:cNvPr>
          <p:cNvSpPr txBox="1"/>
          <p:nvPr/>
        </p:nvSpPr>
        <p:spPr>
          <a:xfrm>
            <a:off x="1797584" y="4569276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Organisation of Materials </a:t>
            </a:r>
          </a:p>
        </p:txBody>
      </p:sp>
      <p:pic>
        <p:nvPicPr>
          <p:cNvPr id="7" name="Graphic 28" descr="Left Brain outline">
            <a:extLst>
              <a:ext uri="{FF2B5EF4-FFF2-40B4-BE49-F238E27FC236}">
                <a16:creationId xmlns:a16="http://schemas.microsoft.com/office/drawing/2014/main" id="{78208438-6DD0-43AD-D396-5FEF72182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236" y="3784628"/>
            <a:ext cx="671141" cy="671141"/>
          </a:xfrm>
          <a:prstGeom prst="rect">
            <a:avLst/>
          </a:prstGeom>
        </p:spPr>
      </p:pic>
      <p:pic>
        <p:nvPicPr>
          <p:cNvPr id="8" name="Graphic 25" descr="Raised hand outline">
            <a:extLst>
              <a:ext uri="{FF2B5EF4-FFF2-40B4-BE49-F238E27FC236}">
                <a16:creationId xmlns:a16="http://schemas.microsoft.com/office/drawing/2014/main" id="{E6BCF190-3110-2A31-D495-853F0FAB9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237" y="3188820"/>
            <a:ext cx="576000" cy="576000"/>
          </a:xfrm>
          <a:prstGeom prst="rect">
            <a:avLst/>
          </a:prstGeom>
        </p:spPr>
      </p:pic>
      <p:pic>
        <p:nvPicPr>
          <p:cNvPr id="9" name="Graphic 23" descr="Open folder outline">
            <a:extLst>
              <a:ext uri="{FF2B5EF4-FFF2-40B4-BE49-F238E27FC236}">
                <a16:creationId xmlns:a16="http://schemas.microsoft.com/office/drawing/2014/main" id="{F3F47946-4A42-F0FB-576D-66311E98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237" y="4475577"/>
            <a:ext cx="576000" cy="576000"/>
          </a:xfrm>
          <a:prstGeom prst="rect">
            <a:avLst/>
          </a:prstGeom>
        </p:spPr>
      </p:pic>
      <p:pic>
        <p:nvPicPr>
          <p:cNvPr id="10" name="Graphic 24" descr="Monthly calendar outline">
            <a:extLst>
              <a:ext uri="{FF2B5EF4-FFF2-40B4-BE49-F238E27FC236}">
                <a16:creationId xmlns:a16="http://schemas.microsoft.com/office/drawing/2014/main" id="{0AA60132-53AF-5497-8F81-84D8E2503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3237" y="2593012"/>
            <a:ext cx="576000" cy="576000"/>
          </a:xfrm>
          <a:prstGeom prst="rect">
            <a:avLst/>
          </a:prstGeom>
        </p:spPr>
      </p:pic>
      <p:pic>
        <p:nvPicPr>
          <p:cNvPr id="11" name="Graphic 27" descr="Transfer outline">
            <a:extLst>
              <a:ext uri="{FF2B5EF4-FFF2-40B4-BE49-F238E27FC236}">
                <a16:creationId xmlns:a16="http://schemas.microsoft.com/office/drawing/2014/main" id="{31D72F69-7CCB-8F6B-5FA1-6F66CABAA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237" y="1997204"/>
            <a:ext cx="576000" cy="576000"/>
          </a:xfrm>
          <a:prstGeom prst="rect">
            <a:avLst/>
          </a:prstGeom>
        </p:spPr>
      </p:pic>
      <p:pic>
        <p:nvPicPr>
          <p:cNvPr id="13" name="Graphic 30" descr="Race Flag outline">
            <a:extLst>
              <a:ext uri="{FF2B5EF4-FFF2-40B4-BE49-F238E27FC236}">
                <a16:creationId xmlns:a16="http://schemas.microsoft.com/office/drawing/2014/main" id="{A76497C8-46EB-941A-D5D3-F17417F35D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3236" y="5071385"/>
            <a:ext cx="671145" cy="671145"/>
          </a:xfrm>
          <a:prstGeom prst="rect">
            <a:avLst/>
          </a:prstGeom>
        </p:spPr>
      </p:pic>
      <p:pic>
        <p:nvPicPr>
          <p:cNvPr id="14" name="Graphic 29" descr="Thermometer outline">
            <a:extLst>
              <a:ext uri="{FF2B5EF4-FFF2-40B4-BE49-F238E27FC236}">
                <a16:creationId xmlns:a16="http://schemas.microsoft.com/office/drawing/2014/main" id="{54E6655E-B33B-AF21-E14A-97F399BC35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3237" y="5762339"/>
            <a:ext cx="576000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EC2BC6-5920-6DE8-B84E-5243FAA1B9BC}"/>
              </a:ext>
            </a:extLst>
          </p:cNvPr>
          <p:cNvSpPr txBox="1"/>
          <p:nvPr/>
        </p:nvSpPr>
        <p:spPr>
          <a:xfrm>
            <a:off x="5394960" y="1480851"/>
            <a:ext cx="597870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Calibri"/>
                <a:ea typeface="+mn-lt"/>
                <a:cs typeface="Arial"/>
              </a:rPr>
              <a:t>The ability to begin a task or activity and to independently generate ideas.</a:t>
            </a:r>
            <a:endParaRPr lang="en-US" sz="2400" dirty="0">
              <a:latin typeface="Calibri"/>
            </a:endParaRPr>
          </a:p>
          <a:p>
            <a:endParaRPr lang="en-GB" sz="2400" dirty="0">
              <a:ea typeface="+mn-lt"/>
              <a:cs typeface="+mn-lt"/>
            </a:endParaRPr>
          </a:p>
          <a:p>
            <a:endParaRPr lang="en-GB" sz="2400" dirty="0">
              <a:ea typeface="Calibri"/>
              <a:cs typeface="Calibri"/>
            </a:endParaRPr>
          </a:p>
          <a:p>
            <a:endParaRPr lang="en-GB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526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A802-EB63-C2B6-22D6-8604E5BA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Modern Love Caps" panose="04070805081001020A01" pitchFamily="82" charset="0"/>
                <a:cs typeface="Gisha" panose="020F0502020204030204" pitchFamily="34" charset="-79"/>
              </a:rPr>
              <a:t>What Are the Executive Functions?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C41AEF-C92B-49F7-13DF-21EEDC3537D5}"/>
              </a:ext>
            </a:extLst>
          </p:cNvPr>
          <p:cNvSpPr/>
          <p:nvPr/>
        </p:nvSpPr>
        <p:spPr>
          <a:xfrm>
            <a:off x="584200" y="1259840"/>
            <a:ext cx="11023600" cy="537464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10200000" sx="101000" sy="101000" algn="tl" rotWithShape="0">
              <a:srgbClr val="18465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EC58ED2-9D2E-4BC1-4ABB-BDFF205076EB}"/>
              </a:ext>
            </a:extLst>
          </p:cNvPr>
          <p:cNvSpPr/>
          <p:nvPr/>
        </p:nvSpPr>
        <p:spPr>
          <a:xfrm>
            <a:off x="731058" y="5721125"/>
            <a:ext cx="4311744" cy="646331"/>
          </a:xfrm>
          <a:prstGeom prst="round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84696-0145-4B56-362A-81EC3D4DE151}"/>
              </a:ext>
            </a:extLst>
          </p:cNvPr>
          <p:cNvSpPr txBox="1"/>
          <p:nvPr/>
        </p:nvSpPr>
        <p:spPr>
          <a:xfrm>
            <a:off x="1797584" y="148085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Monitor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D6449F-929A-89FE-5CD5-797FE2406959}"/>
              </a:ext>
            </a:extLst>
          </p:cNvPr>
          <p:cNvSpPr txBox="1"/>
          <p:nvPr/>
        </p:nvSpPr>
        <p:spPr>
          <a:xfrm>
            <a:off x="1797584" y="271622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Plan/Organise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A7E114-E387-8355-CBDB-68C88F318CE3}"/>
              </a:ext>
            </a:extLst>
          </p:cNvPr>
          <p:cNvSpPr txBox="1"/>
          <p:nvPr/>
        </p:nvSpPr>
        <p:spPr>
          <a:xfrm>
            <a:off x="1797584" y="3333906"/>
            <a:ext cx="290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Inhibit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03E2A7-360D-A124-2E80-6EC9A2546CBB}"/>
              </a:ext>
            </a:extLst>
          </p:cNvPr>
          <p:cNvSpPr txBox="1"/>
          <p:nvPr/>
        </p:nvSpPr>
        <p:spPr>
          <a:xfrm>
            <a:off x="1797584" y="518696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Initiate</a:t>
            </a:r>
          </a:p>
        </p:txBody>
      </p:sp>
      <p:pic>
        <p:nvPicPr>
          <p:cNvPr id="27" name="Graphic 26" descr="Magnifying glass outline">
            <a:extLst>
              <a:ext uri="{FF2B5EF4-FFF2-40B4-BE49-F238E27FC236}">
                <a16:creationId xmlns:a16="http://schemas.microsoft.com/office/drawing/2014/main" id="{A6EB6528-0192-6F8E-E13A-397D16D9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37" y="1401396"/>
            <a:ext cx="576000" cy="57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0098F40-481A-2FDB-1656-9AEF8C98F866}"/>
              </a:ext>
            </a:extLst>
          </p:cNvPr>
          <p:cNvSpPr txBox="1"/>
          <p:nvPr/>
        </p:nvSpPr>
        <p:spPr>
          <a:xfrm>
            <a:off x="1797584" y="5804647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Emotional Regulation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5B7AD8-84DE-FE69-53BD-CA386238B78B}"/>
              </a:ext>
            </a:extLst>
          </p:cNvPr>
          <p:cNvCxnSpPr/>
          <p:nvPr/>
        </p:nvCxnSpPr>
        <p:spPr>
          <a:xfrm>
            <a:off x="5191760" y="1480851"/>
            <a:ext cx="0" cy="4989455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B56955-18DF-2B24-0D74-108008F37F0C}"/>
              </a:ext>
            </a:extLst>
          </p:cNvPr>
          <p:cNvSpPr txBox="1"/>
          <p:nvPr/>
        </p:nvSpPr>
        <p:spPr>
          <a:xfrm>
            <a:off x="1797584" y="2098536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8441F-D27F-C188-1D31-9F2D6C5FB33C}"/>
              </a:ext>
            </a:extLst>
          </p:cNvPr>
          <p:cNvSpPr txBox="1"/>
          <p:nvPr/>
        </p:nvSpPr>
        <p:spPr>
          <a:xfrm>
            <a:off x="1797584" y="395159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Working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00E54-328D-7221-82A7-CEFE576E7B2A}"/>
              </a:ext>
            </a:extLst>
          </p:cNvPr>
          <p:cNvSpPr txBox="1"/>
          <p:nvPr/>
        </p:nvSpPr>
        <p:spPr>
          <a:xfrm>
            <a:off x="1797584" y="4569276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Organisation of Materials </a:t>
            </a:r>
          </a:p>
        </p:txBody>
      </p:sp>
      <p:pic>
        <p:nvPicPr>
          <p:cNvPr id="7" name="Graphic 28" descr="Left Brain outline">
            <a:extLst>
              <a:ext uri="{FF2B5EF4-FFF2-40B4-BE49-F238E27FC236}">
                <a16:creationId xmlns:a16="http://schemas.microsoft.com/office/drawing/2014/main" id="{78208438-6DD0-43AD-D396-5FEF72182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236" y="3784628"/>
            <a:ext cx="671141" cy="671141"/>
          </a:xfrm>
          <a:prstGeom prst="rect">
            <a:avLst/>
          </a:prstGeom>
        </p:spPr>
      </p:pic>
      <p:pic>
        <p:nvPicPr>
          <p:cNvPr id="8" name="Graphic 25" descr="Raised hand outline">
            <a:extLst>
              <a:ext uri="{FF2B5EF4-FFF2-40B4-BE49-F238E27FC236}">
                <a16:creationId xmlns:a16="http://schemas.microsoft.com/office/drawing/2014/main" id="{E6BCF190-3110-2A31-D495-853F0FAB9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237" y="3188820"/>
            <a:ext cx="576000" cy="576000"/>
          </a:xfrm>
          <a:prstGeom prst="rect">
            <a:avLst/>
          </a:prstGeom>
        </p:spPr>
      </p:pic>
      <p:pic>
        <p:nvPicPr>
          <p:cNvPr id="9" name="Graphic 23" descr="Open folder outline">
            <a:extLst>
              <a:ext uri="{FF2B5EF4-FFF2-40B4-BE49-F238E27FC236}">
                <a16:creationId xmlns:a16="http://schemas.microsoft.com/office/drawing/2014/main" id="{F3F47946-4A42-F0FB-576D-66311E98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237" y="4475577"/>
            <a:ext cx="576000" cy="576000"/>
          </a:xfrm>
          <a:prstGeom prst="rect">
            <a:avLst/>
          </a:prstGeom>
        </p:spPr>
      </p:pic>
      <p:pic>
        <p:nvPicPr>
          <p:cNvPr id="10" name="Graphic 24" descr="Monthly calendar outline">
            <a:extLst>
              <a:ext uri="{FF2B5EF4-FFF2-40B4-BE49-F238E27FC236}">
                <a16:creationId xmlns:a16="http://schemas.microsoft.com/office/drawing/2014/main" id="{0AA60132-53AF-5497-8F81-84D8E2503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3237" y="2593012"/>
            <a:ext cx="576000" cy="576000"/>
          </a:xfrm>
          <a:prstGeom prst="rect">
            <a:avLst/>
          </a:prstGeom>
        </p:spPr>
      </p:pic>
      <p:pic>
        <p:nvPicPr>
          <p:cNvPr id="11" name="Graphic 27" descr="Transfer outline">
            <a:extLst>
              <a:ext uri="{FF2B5EF4-FFF2-40B4-BE49-F238E27FC236}">
                <a16:creationId xmlns:a16="http://schemas.microsoft.com/office/drawing/2014/main" id="{31D72F69-7CCB-8F6B-5FA1-6F66CABAA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237" y="1997204"/>
            <a:ext cx="576000" cy="576000"/>
          </a:xfrm>
          <a:prstGeom prst="rect">
            <a:avLst/>
          </a:prstGeom>
        </p:spPr>
      </p:pic>
      <p:pic>
        <p:nvPicPr>
          <p:cNvPr id="13" name="Graphic 30" descr="Race Flag outline">
            <a:extLst>
              <a:ext uri="{FF2B5EF4-FFF2-40B4-BE49-F238E27FC236}">
                <a16:creationId xmlns:a16="http://schemas.microsoft.com/office/drawing/2014/main" id="{A76497C8-46EB-941A-D5D3-F17417F35D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3236" y="5071385"/>
            <a:ext cx="671145" cy="671145"/>
          </a:xfrm>
          <a:prstGeom prst="rect">
            <a:avLst/>
          </a:prstGeom>
        </p:spPr>
      </p:pic>
      <p:pic>
        <p:nvPicPr>
          <p:cNvPr id="14" name="Graphic 29" descr="Thermometer outline">
            <a:extLst>
              <a:ext uri="{FF2B5EF4-FFF2-40B4-BE49-F238E27FC236}">
                <a16:creationId xmlns:a16="http://schemas.microsoft.com/office/drawing/2014/main" id="{54E6655E-B33B-AF21-E14A-97F399BC35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3237" y="5762339"/>
            <a:ext cx="576000" cy="576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7683B4-8BF6-7D49-7394-E75CE6F16694}"/>
              </a:ext>
            </a:extLst>
          </p:cNvPr>
          <p:cNvSpPr txBox="1"/>
          <p:nvPr/>
        </p:nvSpPr>
        <p:spPr>
          <a:xfrm>
            <a:off x="5429534" y="1483056"/>
            <a:ext cx="577982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 ability to </a:t>
            </a:r>
            <a:r>
              <a:rPr lang="en-US" sz="2400" err="1"/>
              <a:t>recognise</a:t>
            </a:r>
            <a:r>
              <a:rPr lang="en-US" sz="2400" dirty="0"/>
              <a:t> and regulate emotions in order to achieve the goal we have set. Big feelings take away the attention from the task/situation and focus this on self-preservation. </a:t>
            </a:r>
            <a:endParaRPr lang="en-US" i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5960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text&#10;&#10;Description automatically generated">
            <a:extLst>
              <a:ext uri="{FF2B5EF4-FFF2-40B4-BE49-F238E27FC236}">
                <a16:creationId xmlns:a16="http://schemas.microsoft.com/office/drawing/2014/main" id="{D0ABEC5F-01B1-3674-FE5F-A4ED47624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64"/>
            <a:ext cx="12192000" cy="67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8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9C26-BBC0-E367-C14B-96440B16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871"/>
            <a:ext cx="10515600" cy="1325563"/>
          </a:xfrm>
        </p:spPr>
        <p:txBody>
          <a:bodyPr/>
          <a:lstStyle/>
          <a:p>
            <a:r>
              <a:rPr lang="en-GB" dirty="0">
                <a:latin typeface="Modern Love Caps"/>
                <a:ea typeface="Calibri Light"/>
                <a:cs typeface="Calibri Light"/>
              </a:rPr>
              <a:t>Executive Functioning in Practice</a:t>
            </a:r>
            <a:endParaRPr lang="en-GB" dirty="0">
              <a:latin typeface="Modern Love Cap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D133E-5110-6FFD-BD37-A9174434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en-GB" dirty="0">
                <a:ea typeface="Calibri"/>
                <a:cs typeface="Calibri"/>
              </a:rPr>
              <a:t>What Executive Functioning skills did you need to use in that task? </a:t>
            </a:r>
            <a:endParaRPr lang="en-US"/>
          </a:p>
          <a:p>
            <a:pPr>
              <a:buFont typeface="Calibri" panose="020B0604020202020204" pitchFamily="34" charset="0"/>
              <a:buChar char="-"/>
            </a:pPr>
            <a:r>
              <a:rPr lang="en-GB" dirty="0">
                <a:ea typeface="Calibri"/>
                <a:cs typeface="Calibri"/>
              </a:rPr>
              <a:t>How did it feel?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GB">
                <a:ea typeface="Calibri"/>
                <a:cs typeface="Calibri"/>
              </a:rPr>
              <a:t>What would have made it easier? </a:t>
            </a:r>
            <a:endParaRPr lang="en-GB" dirty="0"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GB" dirty="0">
                <a:ea typeface="Calibri"/>
                <a:cs typeface="Calibri"/>
              </a:rPr>
              <a:t>How would it have felt to try and complete that task if you were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Calibri"/>
                <a:cs typeface="Calibri"/>
              </a:rPr>
              <a:t>Tired?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Calibri"/>
                <a:cs typeface="Calibri"/>
              </a:rPr>
              <a:t>Stressed?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Calibri"/>
                <a:cs typeface="Calibri"/>
              </a:rPr>
              <a:t>Worrying about something else?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Calibri"/>
                <a:cs typeface="Calibri"/>
              </a:rPr>
              <a:t>Asked to do it out loud in front of the whole room?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Calibri"/>
                <a:cs typeface="Calibri"/>
              </a:rPr>
              <a:t>Needing the bathroom?</a:t>
            </a:r>
          </a:p>
          <a:p>
            <a:pPr>
              <a:buFont typeface="Calibri" panose="020B0604020202020204" pitchFamily="34" charset="0"/>
              <a:buChar char="-"/>
            </a:pP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82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3B78-6DDA-491C-9330-866801DF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 dirty="0">
                <a:latin typeface="Modern Love Caps" panose="04070805081001020A01" pitchFamily="82" charset="0"/>
              </a:rPr>
              <a:t>Who Might Experience EF Difficulties?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6C1B0-E0EC-4667-BCF0-685EF7E7D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65825"/>
            <a:ext cx="4448305" cy="38665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200" b="1" dirty="0"/>
              <a:t>Anyone </a:t>
            </a:r>
            <a:r>
              <a:rPr lang="en-GB" sz="2200" dirty="0"/>
              <a:t>– as we just demonstrated, EF can be impacted by stress, capacity, lack of sleep, individual differences.</a:t>
            </a:r>
            <a:endParaRPr lang="en-GB" sz="2200" b="1" dirty="0"/>
          </a:p>
          <a:p>
            <a:endParaRPr lang="en-GB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Some learners may be particularly vulnerable to barriers to learning associated with EF: </a:t>
            </a:r>
            <a:endParaRPr lang="en-GB" sz="2200" b="1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800" dirty="0"/>
              <a:t>YP on the Autism Spectrum </a:t>
            </a:r>
            <a:endParaRPr lang="en-GB" sz="2200" dirty="0">
              <a:ea typeface="Calibri" panose="020F0502020204030204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200" dirty="0"/>
              <a:t>YP with ADHD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200" dirty="0"/>
              <a:t>YP with Anxiety or MH needs</a:t>
            </a:r>
            <a:endParaRPr lang="en-GB" sz="22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200" dirty="0"/>
              <a:t>Attachment/early experiences </a:t>
            </a:r>
            <a:endParaRPr lang="en-GB" sz="2200" dirty="0">
              <a:ea typeface="Calibri" panose="020F0502020204030204"/>
              <a:cs typeface="Calibri" panose="020F0502020204030204"/>
            </a:endParaRPr>
          </a:p>
          <a:p>
            <a:endParaRPr lang="en-GB" sz="2200" dirty="0"/>
          </a:p>
        </p:txBody>
      </p:sp>
      <p:pic>
        <p:nvPicPr>
          <p:cNvPr id="16386" name="Picture 2" descr="People With Activity Vector Vector Art &amp;amp; Graphics | freevector.com">
            <a:extLst>
              <a:ext uri="{FF2B5EF4-FFF2-40B4-BE49-F238E27FC236}">
                <a16:creationId xmlns:a16="http://schemas.microsoft.com/office/drawing/2014/main" id="{DC3A3C21-E9E6-497D-8BA8-E2A56DC0D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r="3258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3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C5170-3B82-4CC4-8D2E-01FBA132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61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Modern Love Caps" panose="04070805081001020A01" pitchFamily="82" charset="0"/>
              </a:rPr>
              <a:t>What might it look like…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02B76C5-3489-4C52-B266-868AB2E5C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/>
          <a:stretch/>
        </p:blipFill>
        <p:spPr>
          <a:xfrm>
            <a:off x="976392" y="910290"/>
            <a:ext cx="9608949" cy="55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5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287D-A8CB-495D-8213-2098D7CF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7775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Modern Love Caps" panose="04070805081001020A01" pitchFamily="82" charset="0"/>
              </a:rPr>
              <a:t>EF IN THE CLASSROOM </a:t>
            </a:r>
          </a:p>
        </p:txBody>
      </p:sp>
      <p:graphicFrame>
        <p:nvGraphicFramePr>
          <p:cNvPr id="24" name="TextBox 2">
            <a:extLst>
              <a:ext uri="{FF2B5EF4-FFF2-40B4-BE49-F238E27FC236}">
                <a16:creationId xmlns:a16="http://schemas.microsoft.com/office/drawing/2014/main" id="{FDC49D79-29B0-403D-8AFC-B0A758595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901908"/>
              </p:ext>
            </p:extLst>
          </p:nvPr>
        </p:nvGraphicFramePr>
        <p:xfrm>
          <a:off x="1247775" y="1143000"/>
          <a:ext cx="9753600" cy="554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35240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E158-0DBE-4B6D-918D-8E7293674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>
                <a:latin typeface="Modern Love Caps" panose="04070805081001020A01" pitchFamily="82" charset="0"/>
              </a:rPr>
              <a:t>Supporting EF Difficulties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D06487-C2F8-4F86-A7A9-015F7908E1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718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A8962-B27A-13A9-09FF-FB5AB993F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84" b="9722"/>
          <a:stretch/>
        </p:blipFill>
        <p:spPr>
          <a:xfrm>
            <a:off x="933451" y="509182"/>
            <a:ext cx="10101262" cy="58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1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73DB159-8AC7-6B18-5525-002B22E8965B}"/>
              </a:ext>
            </a:extLst>
          </p:cNvPr>
          <p:cNvSpPr txBox="1">
            <a:spLocks/>
          </p:cNvSpPr>
          <p:nvPr/>
        </p:nvSpPr>
        <p:spPr>
          <a:xfrm>
            <a:off x="378372" y="948559"/>
            <a:ext cx="4803228" cy="506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dirty="0">
                <a:latin typeface="Modern Love Caps" panose="04070805081001020A01" pitchFamily="82" charset="0"/>
                <a:cs typeface="Gisha" panose="020B0502040204020203" pitchFamily="34" charset="-79"/>
              </a:rPr>
              <a:t>What’s The Plan?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D5A8B6-4F6F-CB58-ED39-61A1022A810D}"/>
              </a:ext>
            </a:extLst>
          </p:cNvPr>
          <p:cNvCxnSpPr/>
          <p:nvPr/>
        </p:nvCxnSpPr>
        <p:spPr>
          <a:xfrm>
            <a:off x="4099035" y="812509"/>
            <a:ext cx="0" cy="5580993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880BD29-5558-58DD-E920-703CA7457ACC}"/>
              </a:ext>
            </a:extLst>
          </p:cNvPr>
          <p:cNvGraphicFramePr/>
          <p:nvPr/>
        </p:nvGraphicFramePr>
        <p:xfrm>
          <a:off x="4260191" y="9249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414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05A4-7458-4938-6802-668DE907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odern Love Caps" panose="04070805081001020A01" pitchFamily="82" charset="0"/>
              </a:rPr>
              <a:t>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0159C-BCDD-FA9D-9B3C-7D27EBAC98CE}"/>
              </a:ext>
            </a:extLst>
          </p:cNvPr>
          <p:cNvSpPr txBox="1"/>
          <p:nvPr/>
        </p:nvSpPr>
        <p:spPr>
          <a:xfrm>
            <a:off x="1066800" y="1495425"/>
            <a:ext cx="4846923" cy="39241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alibri"/>
                <a:ea typeface="Calibri"/>
                <a:cs typeface="Arial"/>
              </a:rPr>
              <a:t>Using the document, highlight in </a:t>
            </a:r>
            <a:r>
              <a:rPr lang="en-US" altLang="en-US" sz="2400" dirty="0">
                <a:highlight>
                  <a:srgbClr val="00FFFF"/>
                </a:highlight>
                <a:latin typeface="Calibri"/>
                <a:ea typeface="Calibri"/>
                <a:cs typeface="Arial"/>
              </a:rPr>
              <a:t>one </a:t>
            </a:r>
            <a:r>
              <a:rPr lang="en-US" altLang="en-US" sz="2400" err="1">
                <a:highlight>
                  <a:srgbClr val="00FFFF"/>
                </a:highlight>
                <a:latin typeface="Calibri"/>
                <a:ea typeface="Calibri"/>
                <a:cs typeface="Arial"/>
              </a:rPr>
              <a:t>colour</a:t>
            </a:r>
            <a:r>
              <a:rPr lang="en-US" altLang="en-US" sz="2400" dirty="0">
                <a:latin typeface="Calibri"/>
                <a:ea typeface="Calibri"/>
                <a:cs typeface="Arial"/>
              </a:rPr>
              <a:t> strategies you have seen or have used yourself to support Executive Functioning in the classroom.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altLang="en-US" sz="2400" dirty="0">
              <a:latin typeface="Calibri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alibri"/>
                <a:ea typeface="Calibri"/>
                <a:cs typeface="Arial"/>
              </a:rPr>
              <a:t>In a </a:t>
            </a:r>
            <a:r>
              <a:rPr lang="en-US" altLang="en-US" sz="2400" dirty="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different </a:t>
            </a:r>
            <a:r>
              <a:rPr lang="en-US" altLang="en-US" sz="2400" err="1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colour</a:t>
            </a:r>
            <a:r>
              <a:rPr lang="en-US" altLang="en-US" sz="2400" dirty="0">
                <a:latin typeface="Calibri"/>
                <a:ea typeface="Calibri"/>
                <a:cs typeface="Arial"/>
              </a:rPr>
              <a:t> highlight strategies you think you will try following this training and with who. </a:t>
            </a:r>
            <a:endParaRPr lang="en-US" sz="2400" dirty="0">
              <a:latin typeface="Calibri"/>
              <a:ea typeface="Calibri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 descr="Thinking Images - Free Download on Freepik">
            <a:extLst>
              <a:ext uri="{FF2B5EF4-FFF2-40B4-BE49-F238E27FC236}">
                <a16:creationId xmlns:a16="http://schemas.microsoft.com/office/drawing/2014/main" id="{6057AF13-8945-CF2F-0CEF-3544A10FB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250" y="359851"/>
            <a:ext cx="5978357" cy="562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8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C162-FEAA-966B-9B23-4BB138EC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odern Love Caps" panose="04070805081001020A01" pitchFamily="82" charset="0"/>
              </a:rPr>
              <a:t>What is Executive Functioning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3B902-87CE-06C7-0874-CAC0B4268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20" y="1467174"/>
            <a:ext cx="5336777" cy="5023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EE10B5-56FA-327F-A281-A289357A5033}"/>
              </a:ext>
            </a:extLst>
          </p:cNvPr>
          <p:cNvSpPr txBox="1"/>
          <p:nvPr/>
        </p:nvSpPr>
        <p:spPr>
          <a:xfrm>
            <a:off x="6091536" y="1759485"/>
            <a:ext cx="5778922" cy="46935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 dirty="0"/>
              <a:t>Executive functioning refers to a set of mental skills that provide critical supports for learning and development, and we use these skills every day to learn, work and manage daily life. </a:t>
            </a:r>
            <a:endParaRPr lang="en-US" sz="2300" dirty="0">
              <a:ea typeface="Calibri"/>
              <a:cs typeface="Calibri"/>
            </a:endParaRPr>
          </a:p>
          <a:p>
            <a:endParaRPr lang="en-US" sz="2300" dirty="0">
              <a:ea typeface="Calibri"/>
              <a:cs typeface="Calibri"/>
            </a:endParaRPr>
          </a:p>
          <a:p>
            <a:r>
              <a:rPr lang="en-US" sz="2300" dirty="0"/>
              <a:t>Just as a highly effective air traffic control system functions to oversee the safe arrival and departure of multiple aircraft on multiple runways simultaneously, the brain also needs a similar set of skills (executive functions) to hold onto and work with information, filter out distractions, plan and </a:t>
            </a:r>
            <a:r>
              <a:rPr lang="en-US" sz="2300" dirty="0" err="1"/>
              <a:t>prioritise</a:t>
            </a:r>
            <a:r>
              <a:rPr lang="en-US" sz="2300" dirty="0"/>
              <a:t> tasks and evaluate performance. </a:t>
            </a:r>
            <a:endParaRPr lang="en-US" sz="23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59089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C61-88B2-434A-A225-52FD665E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odern Love Caps" panose="04070805081001020A01" pitchFamily="82" charset="0"/>
              </a:rPr>
              <a:t>What Is Executive Functioning?</a:t>
            </a:r>
          </a:p>
        </p:txBody>
      </p:sp>
      <p:pic>
        <p:nvPicPr>
          <p:cNvPr id="3074" name="Picture 2" descr="Brain lobes - Mayo Clinic">
            <a:extLst>
              <a:ext uri="{FF2B5EF4-FFF2-40B4-BE49-F238E27FC236}">
                <a16:creationId xmlns:a16="http://schemas.microsoft.com/office/drawing/2014/main" id="{0B7F1B37-4987-4447-AE14-8D059BB7E4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4"/>
          <a:stretch/>
        </p:blipFill>
        <p:spPr bwMode="auto">
          <a:xfrm>
            <a:off x="6569476" y="1779409"/>
            <a:ext cx="4547586" cy="438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1D51C67-EAE0-4E73-A8BF-0B1A01088EC1}"/>
              </a:ext>
            </a:extLst>
          </p:cNvPr>
          <p:cNvSpPr/>
          <p:nvPr/>
        </p:nvSpPr>
        <p:spPr>
          <a:xfrm rot="4206681">
            <a:off x="5951444" y="2262273"/>
            <a:ext cx="1597980" cy="81378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16C7D-1FB0-4E5E-8583-03799739C71C}"/>
              </a:ext>
            </a:extLst>
          </p:cNvPr>
          <p:cNvSpPr txBox="1"/>
          <p:nvPr/>
        </p:nvSpPr>
        <p:spPr>
          <a:xfrm>
            <a:off x="838200" y="1917577"/>
            <a:ext cx="50028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Executive functions are situated in the frontal lobe of the brain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frontal lobe has connections with the rest of the brain and so impacts a range of our other cognitive functions.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“Control centre” of the brain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92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A802-EB63-C2B6-22D6-8604E5BA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Modern Love Caps" panose="04070805081001020A01" pitchFamily="82" charset="0"/>
                <a:cs typeface="Gisha" panose="020F0502020204030204" pitchFamily="34" charset="-79"/>
              </a:rPr>
              <a:t>What Are the Executive Functions?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C41AEF-C92B-49F7-13DF-21EEDC3537D5}"/>
              </a:ext>
            </a:extLst>
          </p:cNvPr>
          <p:cNvSpPr/>
          <p:nvPr/>
        </p:nvSpPr>
        <p:spPr>
          <a:xfrm>
            <a:off x="584200" y="1259840"/>
            <a:ext cx="11023600" cy="537464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10200000" sx="101000" sy="101000" algn="tl" rotWithShape="0">
              <a:srgbClr val="18465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latin typeface="Arial"/>
                <a:ea typeface="Arial"/>
                <a:cs typeface="Arial"/>
              </a:rPr>
              <a:t>T</a:t>
            </a:r>
            <a:r>
              <a:rPr lang="en-GB" sz="1200" i="1">
                <a:latin typeface="Arial"/>
                <a:ea typeface="Arial"/>
                <a:cs typeface="Arial"/>
              </a:rPr>
              <a:t>he capacity to stop and think before doing something. The ability to resist an impulse and think through a situation (e.g., consequences) and appropriately stop a behaviour at the appropriate time. 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EC58ED2-9D2E-4BC1-4ABB-BDFF205076EB}"/>
              </a:ext>
            </a:extLst>
          </p:cNvPr>
          <p:cNvSpPr/>
          <p:nvPr/>
        </p:nvSpPr>
        <p:spPr>
          <a:xfrm>
            <a:off x="731521" y="1382619"/>
            <a:ext cx="4311744" cy="646331"/>
          </a:xfrm>
          <a:prstGeom prst="roundRect">
            <a:avLst/>
          </a:prstGeom>
          <a:solidFill>
            <a:srgbClr val="C4BD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84696-0145-4B56-362A-81EC3D4DE151}"/>
              </a:ext>
            </a:extLst>
          </p:cNvPr>
          <p:cNvSpPr txBox="1"/>
          <p:nvPr/>
        </p:nvSpPr>
        <p:spPr>
          <a:xfrm>
            <a:off x="1797584" y="148085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Monitor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D6449F-929A-89FE-5CD5-797FE2406959}"/>
              </a:ext>
            </a:extLst>
          </p:cNvPr>
          <p:cNvSpPr txBox="1"/>
          <p:nvPr/>
        </p:nvSpPr>
        <p:spPr>
          <a:xfrm>
            <a:off x="1797584" y="271622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Plan/Organise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A7E114-E387-8355-CBDB-68C88F318CE3}"/>
              </a:ext>
            </a:extLst>
          </p:cNvPr>
          <p:cNvSpPr txBox="1"/>
          <p:nvPr/>
        </p:nvSpPr>
        <p:spPr>
          <a:xfrm>
            <a:off x="1797584" y="3333906"/>
            <a:ext cx="290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Inhibit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03E2A7-360D-A124-2E80-6EC9A2546CBB}"/>
              </a:ext>
            </a:extLst>
          </p:cNvPr>
          <p:cNvSpPr txBox="1"/>
          <p:nvPr/>
        </p:nvSpPr>
        <p:spPr>
          <a:xfrm>
            <a:off x="1797584" y="518696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Initiate</a:t>
            </a:r>
          </a:p>
        </p:txBody>
      </p:sp>
      <p:pic>
        <p:nvPicPr>
          <p:cNvPr id="27" name="Graphic 26" descr="Magnifying glass outline">
            <a:extLst>
              <a:ext uri="{FF2B5EF4-FFF2-40B4-BE49-F238E27FC236}">
                <a16:creationId xmlns:a16="http://schemas.microsoft.com/office/drawing/2014/main" id="{A6EB6528-0192-6F8E-E13A-397D16D9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37" y="1401396"/>
            <a:ext cx="576000" cy="57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0098F40-481A-2FDB-1656-9AEF8C98F866}"/>
              </a:ext>
            </a:extLst>
          </p:cNvPr>
          <p:cNvSpPr txBox="1"/>
          <p:nvPr/>
        </p:nvSpPr>
        <p:spPr>
          <a:xfrm>
            <a:off x="1797584" y="5804647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Emotional Regulation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5B7AD8-84DE-FE69-53BD-CA386238B78B}"/>
              </a:ext>
            </a:extLst>
          </p:cNvPr>
          <p:cNvCxnSpPr/>
          <p:nvPr/>
        </p:nvCxnSpPr>
        <p:spPr>
          <a:xfrm>
            <a:off x="5191760" y="1480851"/>
            <a:ext cx="0" cy="4989455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B56955-18DF-2B24-0D74-108008F37F0C}"/>
              </a:ext>
            </a:extLst>
          </p:cNvPr>
          <p:cNvSpPr txBox="1"/>
          <p:nvPr/>
        </p:nvSpPr>
        <p:spPr>
          <a:xfrm>
            <a:off x="1797584" y="2098536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8441F-D27F-C188-1D31-9F2D6C5FB33C}"/>
              </a:ext>
            </a:extLst>
          </p:cNvPr>
          <p:cNvSpPr txBox="1"/>
          <p:nvPr/>
        </p:nvSpPr>
        <p:spPr>
          <a:xfrm>
            <a:off x="1797584" y="395159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Working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00E54-328D-7221-82A7-CEFE576E7B2A}"/>
              </a:ext>
            </a:extLst>
          </p:cNvPr>
          <p:cNvSpPr txBox="1"/>
          <p:nvPr/>
        </p:nvSpPr>
        <p:spPr>
          <a:xfrm>
            <a:off x="1797584" y="4569276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Organisation of Materials </a:t>
            </a:r>
          </a:p>
        </p:txBody>
      </p:sp>
      <p:pic>
        <p:nvPicPr>
          <p:cNvPr id="7" name="Graphic 28" descr="Left Brain outline">
            <a:extLst>
              <a:ext uri="{FF2B5EF4-FFF2-40B4-BE49-F238E27FC236}">
                <a16:creationId xmlns:a16="http://schemas.microsoft.com/office/drawing/2014/main" id="{78208438-6DD0-43AD-D396-5FEF72182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236" y="3784628"/>
            <a:ext cx="671141" cy="671141"/>
          </a:xfrm>
          <a:prstGeom prst="rect">
            <a:avLst/>
          </a:prstGeom>
        </p:spPr>
      </p:pic>
      <p:pic>
        <p:nvPicPr>
          <p:cNvPr id="8" name="Graphic 25" descr="Raised hand outline">
            <a:extLst>
              <a:ext uri="{FF2B5EF4-FFF2-40B4-BE49-F238E27FC236}">
                <a16:creationId xmlns:a16="http://schemas.microsoft.com/office/drawing/2014/main" id="{E6BCF190-3110-2A31-D495-853F0FAB9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237" y="3188820"/>
            <a:ext cx="576000" cy="576000"/>
          </a:xfrm>
          <a:prstGeom prst="rect">
            <a:avLst/>
          </a:prstGeom>
        </p:spPr>
      </p:pic>
      <p:pic>
        <p:nvPicPr>
          <p:cNvPr id="9" name="Graphic 23" descr="Open folder outline">
            <a:extLst>
              <a:ext uri="{FF2B5EF4-FFF2-40B4-BE49-F238E27FC236}">
                <a16:creationId xmlns:a16="http://schemas.microsoft.com/office/drawing/2014/main" id="{F3F47946-4A42-F0FB-576D-66311E98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237" y="4475577"/>
            <a:ext cx="576000" cy="576000"/>
          </a:xfrm>
          <a:prstGeom prst="rect">
            <a:avLst/>
          </a:prstGeom>
        </p:spPr>
      </p:pic>
      <p:pic>
        <p:nvPicPr>
          <p:cNvPr id="10" name="Graphic 24" descr="Monthly calendar outline">
            <a:extLst>
              <a:ext uri="{FF2B5EF4-FFF2-40B4-BE49-F238E27FC236}">
                <a16:creationId xmlns:a16="http://schemas.microsoft.com/office/drawing/2014/main" id="{0AA60132-53AF-5497-8F81-84D8E2503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3237" y="2593012"/>
            <a:ext cx="576000" cy="576000"/>
          </a:xfrm>
          <a:prstGeom prst="rect">
            <a:avLst/>
          </a:prstGeom>
        </p:spPr>
      </p:pic>
      <p:pic>
        <p:nvPicPr>
          <p:cNvPr id="11" name="Graphic 27" descr="Transfer outline">
            <a:extLst>
              <a:ext uri="{FF2B5EF4-FFF2-40B4-BE49-F238E27FC236}">
                <a16:creationId xmlns:a16="http://schemas.microsoft.com/office/drawing/2014/main" id="{31D72F69-7CCB-8F6B-5FA1-6F66CABAA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237" y="1997204"/>
            <a:ext cx="576000" cy="576000"/>
          </a:xfrm>
          <a:prstGeom prst="rect">
            <a:avLst/>
          </a:prstGeom>
        </p:spPr>
      </p:pic>
      <p:pic>
        <p:nvPicPr>
          <p:cNvPr id="13" name="Graphic 30" descr="Race Flag outline">
            <a:extLst>
              <a:ext uri="{FF2B5EF4-FFF2-40B4-BE49-F238E27FC236}">
                <a16:creationId xmlns:a16="http://schemas.microsoft.com/office/drawing/2014/main" id="{A76497C8-46EB-941A-D5D3-F17417F35D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3236" y="5071385"/>
            <a:ext cx="671145" cy="671145"/>
          </a:xfrm>
          <a:prstGeom prst="rect">
            <a:avLst/>
          </a:prstGeom>
        </p:spPr>
      </p:pic>
      <p:pic>
        <p:nvPicPr>
          <p:cNvPr id="14" name="Graphic 29" descr="Thermometer outline">
            <a:extLst>
              <a:ext uri="{FF2B5EF4-FFF2-40B4-BE49-F238E27FC236}">
                <a16:creationId xmlns:a16="http://schemas.microsoft.com/office/drawing/2014/main" id="{54E6655E-B33B-AF21-E14A-97F399BC35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3237" y="5762339"/>
            <a:ext cx="576000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75CCB1-605C-FE8A-F061-C4856C8AA018}"/>
              </a:ext>
            </a:extLst>
          </p:cNvPr>
          <p:cNvSpPr txBox="1"/>
          <p:nvPr/>
        </p:nvSpPr>
        <p:spPr>
          <a:xfrm>
            <a:off x="5394960" y="1480851"/>
            <a:ext cx="597870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ea typeface="+mn-lt"/>
                <a:cs typeface="+mn-lt"/>
              </a:rPr>
              <a:t>The ability to check one’s performance during or after finishing a task and adjust to changing demands. </a:t>
            </a:r>
            <a:endParaRPr lang="en-US" sz="2400">
              <a:ea typeface="+mn-lt"/>
              <a:cs typeface="+mn-lt"/>
            </a:endParaRP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dirty="0">
                <a:latin typeface="Calibri"/>
                <a:ea typeface="Calibri"/>
                <a:cs typeface="Arial"/>
              </a:rPr>
              <a:t>The ability to keep track of the effects of one’s own behaviour, including on others.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0684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A802-EB63-C2B6-22D6-8604E5BA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Modern Love Caps" panose="04070805081001020A01" pitchFamily="82" charset="0"/>
                <a:cs typeface="Gisha" panose="020F0502020204030204" pitchFamily="34" charset="-79"/>
              </a:rPr>
              <a:t>What Are the Executive Functions?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C41AEF-C92B-49F7-13DF-21EEDC3537D5}"/>
              </a:ext>
            </a:extLst>
          </p:cNvPr>
          <p:cNvSpPr/>
          <p:nvPr/>
        </p:nvSpPr>
        <p:spPr>
          <a:xfrm>
            <a:off x="584200" y="1259840"/>
            <a:ext cx="11023600" cy="537464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10200000" sx="101000" sy="101000" algn="tl" rotWithShape="0">
              <a:srgbClr val="18465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EC58ED2-9D2E-4BC1-4ABB-BDFF205076EB}"/>
              </a:ext>
            </a:extLst>
          </p:cNvPr>
          <p:cNvSpPr/>
          <p:nvPr/>
        </p:nvSpPr>
        <p:spPr>
          <a:xfrm>
            <a:off x="731058" y="1976620"/>
            <a:ext cx="4311744" cy="646331"/>
          </a:xfrm>
          <a:prstGeom prst="roundRect">
            <a:avLst/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84696-0145-4B56-362A-81EC3D4DE151}"/>
              </a:ext>
            </a:extLst>
          </p:cNvPr>
          <p:cNvSpPr txBox="1"/>
          <p:nvPr/>
        </p:nvSpPr>
        <p:spPr>
          <a:xfrm>
            <a:off x="1797584" y="148085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Monitor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D6449F-929A-89FE-5CD5-797FE2406959}"/>
              </a:ext>
            </a:extLst>
          </p:cNvPr>
          <p:cNvSpPr txBox="1"/>
          <p:nvPr/>
        </p:nvSpPr>
        <p:spPr>
          <a:xfrm>
            <a:off x="1797584" y="271622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Plan/Organise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A7E114-E387-8355-CBDB-68C88F318CE3}"/>
              </a:ext>
            </a:extLst>
          </p:cNvPr>
          <p:cNvSpPr txBox="1"/>
          <p:nvPr/>
        </p:nvSpPr>
        <p:spPr>
          <a:xfrm>
            <a:off x="1797584" y="3333906"/>
            <a:ext cx="290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Inhibit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03E2A7-360D-A124-2E80-6EC9A2546CBB}"/>
              </a:ext>
            </a:extLst>
          </p:cNvPr>
          <p:cNvSpPr txBox="1"/>
          <p:nvPr/>
        </p:nvSpPr>
        <p:spPr>
          <a:xfrm>
            <a:off x="1797584" y="518696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Initiate</a:t>
            </a:r>
          </a:p>
        </p:txBody>
      </p:sp>
      <p:pic>
        <p:nvPicPr>
          <p:cNvPr id="27" name="Graphic 26" descr="Magnifying glass outline">
            <a:extLst>
              <a:ext uri="{FF2B5EF4-FFF2-40B4-BE49-F238E27FC236}">
                <a16:creationId xmlns:a16="http://schemas.microsoft.com/office/drawing/2014/main" id="{A6EB6528-0192-6F8E-E13A-397D16D9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37" y="1401396"/>
            <a:ext cx="576000" cy="57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0098F40-481A-2FDB-1656-9AEF8C98F866}"/>
              </a:ext>
            </a:extLst>
          </p:cNvPr>
          <p:cNvSpPr txBox="1"/>
          <p:nvPr/>
        </p:nvSpPr>
        <p:spPr>
          <a:xfrm>
            <a:off x="1797584" y="5804647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Emotional Regulation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5B7AD8-84DE-FE69-53BD-CA386238B78B}"/>
              </a:ext>
            </a:extLst>
          </p:cNvPr>
          <p:cNvCxnSpPr/>
          <p:nvPr/>
        </p:nvCxnSpPr>
        <p:spPr>
          <a:xfrm>
            <a:off x="5191760" y="1480851"/>
            <a:ext cx="0" cy="4989455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B56955-18DF-2B24-0D74-108008F37F0C}"/>
              </a:ext>
            </a:extLst>
          </p:cNvPr>
          <p:cNvSpPr txBox="1"/>
          <p:nvPr/>
        </p:nvSpPr>
        <p:spPr>
          <a:xfrm>
            <a:off x="1797584" y="2098536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Shift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8441F-D27F-C188-1D31-9F2D6C5FB33C}"/>
              </a:ext>
            </a:extLst>
          </p:cNvPr>
          <p:cNvSpPr txBox="1"/>
          <p:nvPr/>
        </p:nvSpPr>
        <p:spPr>
          <a:xfrm>
            <a:off x="1797584" y="395159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Working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00E54-328D-7221-82A7-CEFE576E7B2A}"/>
              </a:ext>
            </a:extLst>
          </p:cNvPr>
          <p:cNvSpPr txBox="1"/>
          <p:nvPr/>
        </p:nvSpPr>
        <p:spPr>
          <a:xfrm>
            <a:off x="1797584" y="4569276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Organisation of Materials </a:t>
            </a:r>
          </a:p>
        </p:txBody>
      </p:sp>
      <p:pic>
        <p:nvPicPr>
          <p:cNvPr id="7" name="Graphic 28" descr="Left Brain outline">
            <a:extLst>
              <a:ext uri="{FF2B5EF4-FFF2-40B4-BE49-F238E27FC236}">
                <a16:creationId xmlns:a16="http://schemas.microsoft.com/office/drawing/2014/main" id="{78208438-6DD0-43AD-D396-5FEF72182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236" y="3784628"/>
            <a:ext cx="671141" cy="671141"/>
          </a:xfrm>
          <a:prstGeom prst="rect">
            <a:avLst/>
          </a:prstGeom>
        </p:spPr>
      </p:pic>
      <p:pic>
        <p:nvPicPr>
          <p:cNvPr id="8" name="Graphic 25" descr="Raised hand outline">
            <a:extLst>
              <a:ext uri="{FF2B5EF4-FFF2-40B4-BE49-F238E27FC236}">
                <a16:creationId xmlns:a16="http://schemas.microsoft.com/office/drawing/2014/main" id="{E6BCF190-3110-2A31-D495-853F0FAB9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237" y="3188820"/>
            <a:ext cx="576000" cy="576000"/>
          </a:xfrm>
          <a:prstGeom prst="rect">
            <a:avLst/>
          </a:prstGeom>
        </p:spPr>
      </p:pic>
      <p:pic>
        <p:nvPicPr>
          <p:cNvPr id="9" name="Graphic 23" descr="Open folder outline">
            <a:extLst>
              <a:ext uri="{FF2B5EF4-FFF2-40B4-BE49-F238E27FC236}">
                <a16:creationId xmlns:a16="http://schemas.microsoft.com/office/drawing/2014/main" id="{F3F47946-4A42-F0FB-576D-66311E98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237" y="4475577"/>
            <a:ext cx="576000" cy="576000"/>
          </a:xfrm>
          <a:prstGeom prst="rect">
            <a:avLst/>
          </a:prstGeom>
        </p:spPr>
      </p:pic>
      <p:pic>
        <p:nvPicPr>
          <p:cNvPr id="10" name="Graphic 24" descr="Monthly calendar outline">
            <a:extLst>
              <a:ext uri="{FF2B5EF4-FFF2-40B4-BE49-F238E27FC236}">
                <a16:creationId xmlns:a16="http://schemas.microsoft.com/office/drawing/2014/main" id="{0AA60132-53AF-5497-8F81-84D8E2503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3237" y="2593012"/>
            <a:ext cx="576000" cy="576000"/>
          </a:xfrm>
          <a:prstGeom prst="rect">
            <a:avLst/>
          </a:prstGeom>
        </p:spPr>
      </p:pic>
      <p:pic>
        <p:nvPicPr>
          <p:cNvPr id="11" name="Graphic 27" descr="Transfer outline">
            <a:extLst>
              <a:ext uri="{FF2B5EF4-FFF2-40B4-BE49-F238E27FC236}">
                <a16:creationId xmlns:a16="http://schemas.microsoft.com/office/drawing/2014/main" id="{31D72F69-7CCB-8F6B-5FA1-6F66CABAA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237" y="1997204"/>
            <a:ext cx="576000" cy="576000"/>
          </a:xfrm>
          <a:prstGeom prst="rect">
            <a:avLst/>
          </a:prstGeom>
        </p:spPr>
      </p:pic>
      <p:pic>
        <p:nvPicPr>
          <p:cNvPr id="13" name="Graphic 30" descr="Race Flag outline">
            <a:extLst>
              <a:ext uri="{FF2B5EF4-FFF2-40B4-BE49-F238E27FC236}">
                <a16:creationId xmlns:a16="http://schemas.microsoft.com/office/drawing/2014/main" id="{A76497C8-46EB-941A-D5D3-F17417F35D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3236" y="5071385"/>
            <a:ext cx="671145" cy="671145"/>
          </a:xfrm>
          <a:prstGeom prst="rect">
            <a:avLst/>
          </a:prstGeom>
        </p:spPr>
      </p:pic>
      <p:pic>
        <p:nvPicPr>
          <p:cNvPr id="14" name="Graphic 29" descr="Thermometer outline">
            <a:extLst>
              <a:ext uri="{FF2B5EF4-FFF2-40B4-BE49-F238E27FC236}">
                <a16:creationId xmlns:a16="http://schemas.microsoft.com/office/drawing/2014/main" id="{54E6655E-B33B-AF21-E14A-97F399BC35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3237" y="5762339"/>
            <a:ext cx="576000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10C818-95A5-BC54-7972-14CAC688E3E7}"/>
              </a:ext>
            </a:extLst>
          </p:cNvPr>
          <p:cNvSpPr txBox="1"/>
          <p:nvPr/>
        </p:nvSpPr>
        <p:spPr>
          <a:xfrm>
            <a:off x="5394960" y="1480851"/>
            <a:ext cx="597870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ea typeface="+mn-lt"/>
                <a:cs typeface="+mn-lt"/>
              </a:rPr>
              <a:t>The ability to move freely from one situation, activity, or part of a problem to another. The ability to ‘switch’ between different thinking processes or skills within a task. </a:t>
            </a:r>
            <a:endParaRPr lang="en-US"/>
          </a:p>
          <a:p>
            <a:endParaRPr lang="en-GB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784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A802-EB63-C2B6-22D6-8604E5BA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Modern Love Caps" panose="04070805081001020A01" pitchFamily="82" charset="0"/>
                <a:cs typeface="Gisha" panose="020F0502020204030204" pitchFamily="34" charset="-79"/>
              </a:rPr>
              <a:t>What Are the Executive Functions?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C41AEF-C92B-49F7-13DF-21EEDC3537D5}"/>
              </a:ext>
            </a:extLst>
          </p:cNvPr>
          <p:cNvSpPr/>
          <p:nvPr/>
        </p:nvSpPr>
        <p:spPr>
          <a:xfrm>
            <a:off x="584200" y="1259840"/>
            <a:ext cx="11023600" cy="537464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10200000" sx="101000" sy="101000" algn="tl" rotWithShape="0">
              <a:srgbClr val="18465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EC58ED2-9D2E-4BC1-4ABB-BDFF205076EB}"/>
              </a:ext>
            </a:extLst>
          </p:cNvPr>
          <p:cNvSpPr/>
          <p:nvPr/>
        </p:nvSpPr>
        <p:spPr>
          <a:xfrm>
            <a:off x="732108" y="2565749"/>
            <a:ext cx="4311744" cy="646331"/>
          </a:xfrm>
          <a:prstGeom prst="roundRect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84696-0145-4B56-362A-81EC3D4DE151}"/>
              </a:ext>
            </a:extLst>
          </p:cNvPr>
          <p:cNvSpPr txBox="1"/>
          <p:nvPr/>
        </p:nvSpPr>
        <p:spPr>
          <a:xfrm>
            <a:off x="1797584" y="148085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Monitor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D6449F-929A-89FE-5CD5-797FE2406959}"/>
              </a:ext>
            </a:extLst>
          </p:cNvPr>
          <p:cNvSpPr txBox="1"/>
          <p:nvPr/>
        </p:nvSpPr>
        <p:spPr>
          <a:xfrm>
            <a:off x="1797584" y="271622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Plan/Organise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A7E114-E387-8355-CBDB-68C88F318CE3}"/>
              </a:ext>
            </a:extLst>
          </p:cNvPr>
          <p:cNvSpPr txBox="1"/>
          <p:nvPr/>
        </p:nvSpPr>
        <p:spPr>
          <a:xfrm>
            <a:off x="1797584" y="3333906"/>
            <a:ext cx="290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Inhibit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03E2A7-360D-A124-2E80-6EC9A2546CBB}"/>
              </a:ext>
            </a:extLst>
          </p:cNvPr>
          <p:cNvSpPr txBox="1"/>
          <p:nvPr/>
        </p:nvSpPr>
        <p:spPr>
          <a:xfrm>
            <a:off x="1797584" y="518696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Initiate</a:t>
            </a:r>
          </a:p>
        </p:txBody>
      </p:sp>
      <p:pic>
        <p:nvPicPr>
          <p:cNvPr id="27" name="Graphic 26" descr="Magnifying glass outline">
            <a:extLst>
              <a:ext uri="{FF2B5EF4-FFF2-40B4-BE49-F238E27FC236}">
                <a16:creationId xmlns:a16="http://schemas.microsoft.com/office/drawing/2014/main" id="{A6EB6528-0192-6F8E-E13A-397D16D9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37" y="1401396"/>
            <a:ext cx="576000" cy="57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0098F40-481A-2FDB-1656-9AEF8C98F866}"/>
              </a:ext>
            </a:extLst>
          </p:cNvPr>
          <p:cNvSpPr txBox="1"/>
          <p:nvPr/>
        </p:nvSpPr>
        <p:spPr>
          <a:xfrm>
            <a:off x="1797584" y="5804647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Emotional Regulation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5B7AD8-84DE-FE69-53BD-CA386238B78B}"/>
              </a:ext>
            </a:extLst>
          </p:cNvPr>
          <p:cNvCxnSpPr/>
          <p:nvPr/>
        </p:nvCxnSpPr>
        <p:spPr>
          <a:xfrm>
            <a:off x="5191760" y="1480851"/>
            <a:ext cx="0" cy="4989455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B56955-18DF-2B24-0D74-108008F37F0C}"/>
              </a:ext>
            </a:extLst>
          </p:cNvPr>
          <p:cNvSpPr txBox="1"/>
          <p:nvPr/>
        </p:nvSpPr>
        <p:spPr>
          <a:xfrm>
            <a:off x="1797584" y="2098536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8441F-D27F-C188-1D31-9F2D6C5FB33C}"/>
              </a:ext>
            </a:extLst>
          </p:cNvPr>
          <p:cNvSpPr txBox="1"/>
          <p:nvPr/>
        </p:nvSpPr>
        <p:spPr>
          <a:xfrm>
            <a:off x="1797584" y="395159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Working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00E54-328D-7221-82A7-CEFE576E7B2A}"/>
              </a:ext>
            </a:extLst>
          </p:cNvPr>
          <p:cNvSpPr txBox="1"/>
          <p:nvPr/>
        </p:nvSpPr>
        <p:spPr>
          <a:xfrm>
            <a:off x="1797584" y="4569276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Organisation of Materials </a:t>
            </a:r>
          </a:p>
        </p:txBody>
      </p:sp>
      <p:pic>
        <p:nvPicPr>
          <p:cNvPr id="7" name="Graphic 28" descr="Left Brain outline">
            <a:extLst>
              <a:ext uri="{FF2B5EF4-FFF2-40B4-BE49-F238E27FC236}">
                <a16:creationId xmlns:a16="http://schemas.microsoft.com/office/drawing/2014/main" id="{78208438-6DD0-43AD-D396-5FEF72182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236" y="3784628"/>
            <a:ext cx="671141" cy="671141"/>
          </a:xfrm>
          <a:prstGeom prst="rect">
            <a:avLst/>
          </a:prstGeom>
        </p:spPr>
      </p:pic>
      <p:pic>
        <p:nvPicPr>
          <p:cNvPr id="8" name="Graphic 25" descr="Raised hand outline">
            <a:extLst>
              <a:ext uri="{FF2B5EF4-FFF2-40B4-BE49-F238E27FC236}">
                <a16:creationId xmlns:a16="http://schemas.microsoft.com/office/drawing/2014/main" id="{E6BCF190-3110-2A31-D495-853F0FAB9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237" y="3188820"/>
            <a:ext cx="576000" cy="576000"/>
          </a:xfrm>
          <a:prstGeom prst="rect">
            <a:avLst/>
          </a:prstGeom>
        </p:spPr>
      </p:pic>
      <p:pic>
        <p:nvPicPr>
          <p:cNvPr id="9" name="Graphic 23" descr="Open folder outline">
            <a:extLst>
              <a:ext uri="{FF2B5EF4-FFF2-40B4-BE49-F238E27FC236}">
                <a16:creationId xmlns:a16="http://schemas.microsoft.com/office/drawing/2014/main" id="{F3F47946-4A42-F0FB-576D-66311E98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237" y="4475577"/>
            <a:ext cx="576000" cy="576000"/>
          </a:xfrm>
          <a:prstGeom prst="rect">
            <a:avLst/>
          </a:prstGeom>
        </p:spPr>
      </p:pic>
      <p:pic>
        <p:nvPicPr>
          <p:cNvPr id="10" name="Graphic 24" descr="Monthly calendar outline">
            <a:extLst>
              <a:ext uri="{FF2B5EF4-FFF2-40B4-BE49-F238E27FC236}">
                <a16:creationId xmlns:a16="http://schemas.microsoft.com/office/drawing/2014/main" id="{0AA60132-53AF-5497-8F81-84D8E2503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3237" y="2593012"/>
            <a:ext cx="576000" cy="576000"/>
          </a:xfrm>
          <a:prstGeom prst="rect">
            <a:avLst/>
          </a:prstGeom>
        </p:spPr>
      </p:pic>
      <p:pic>
        <p:nvPicPr>
          <p:cNvPr id="11" name="Graphic 27" descr="Transfer outline">
            <a:extLst>
              <a:ext uri="{FF2B5EF4-FFF2-40B4-BE49-F238E27FC236}">
                <a16:creationId xmlns:a16="http://schemas.microsoft.com/office/drawing/2014/main" id="{31D72F69-7CCB-8F6B-5FA1-6F66CABAA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237" y="1997204"/>
            <a:ext cx="576000" cy="576000"/>
          </a:xfrm>
          <a:prstGeom prst="rect">
            <a:avLst/>
          </a:prstGeom>
        </p:spPr>
      </p:pic>
      <p:pic>
        <p:nvPicPr>
          <p:cNvPr id="13" name="Graphic 30" descr="Race Flag outline">
            <a:extLst>
              <a:ext uri="{FF2B5EF4-FFF2-40B4-BE49-F238E27FC236}">
                <a16:creationId xmlns:a16="http://schemas.microsoft.com/office/drawing/2014/main" id="{A76497C8-46EB-941A-D5D3-F17417F35D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3236" y="5071385"/>
            <a:ext cx="671145" cy="671145"/>
          </a:xfrm>
          <a:prstGeom prst="rect">
            <a:avLst/>
          </a:prstGeom>
        </p:spPr>
      </p:pic>
      <p:pic>
        <p:nvPicPr>
          <p:cNvPr id="14" name="Graphic 29" descr="Thermometer outline">
            <a:extLst>
              <a:ext uri="{FF2B5EF4-FFF2-40B4-BE49-F238E27FC236}">
                <a16:creationId xmlns:a16="http://schemas.microsoft.com/office/drawing/2014/main" id="{54E6655E-B33B-AF21-E14A-97F399BC35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3237" y="5762339"/>
            <a:ext cx="576000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710858-9C46-C50D-7546-F1E59A82AB97}"/>
              </a:ext>
            </a:extLst>
          </p:cNvPr>
          <p:cNvSpPr txBox="1"/>
          <p:nvPr/>
        </p:nvSpPr>
        <p:spPr>
          <a:xfrm>
            <a:off x="5394960" y="1480851"/>
            <a:ext cx="597870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ea typeface="+mn-lt"/>
                <a:cs typeface="+mn-lt"/>
              </a:rPr>
              <a:t>The ability to anticipate future events, set goals and map out steps towards those goals. This involves being able to decide what is or is not important to focus on.</a:t>
            </a:r>
            <a:endParaRPr lang="en-US" sz="240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Bringing order to information and appreciating main ideas or key concepts when learning or communicating information.</a:t>
            </a:r>
            <a:endParaRPr lang="en-GB" dirty="0">
              <a:ea typeface="+mn-lt"/>
              <a:cs typeface="+mn-lt"/>
            </a:endParaRPr>
          </a:p>
          <a:p>
            <a:endParaRPr lang="en-GB" sz="2400" dirty="0">
              <a:ea typeface="Calibri"/>
              <a:cs typeface="Calibri"/>
            </a:endParaRPr>
          </a:p>
          <a:p>
            <a:endParaRPr lang="en-GB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218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A802-EB63-C2B6-22D6-8604E5BA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Modern Love Caps" panose="04070805081001020A01" pitchFamily="82" charset="0"/>
                <a:cs typeface="Gisha" panose="020F0502020204030204" pitchFamily="34" charset="-79"/>
              </a:rPr>
              <a:t>What Are the Executive Functions?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C41AEF-C92B-49F7-13DF-21EEDC3537D5}"/>
              </a:ext>
            </a:extLst>
          </p:cNvPr>
          <p:cNvSpPr/>
          <p:nvPr/>
        </p:nvSpPr>
        <p:spPr>
          <a:xfrm>
            <a:off x="584200" y="1259840"/>
            <a:ext cx="11023600" cy="537464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10200000" sx="101000" sy="101000" algn="tl" rotWithShape="0">
              <a:srgbClr val="18465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latin typeface="Arial"/>
                <a:ea typeface="Arial"/>
                <a:cs typeface="Arial"/>
              </a:rPr>
              <a:t>T</a:t>
            </a:r>
            <a:r>
              <a:rPr lang="en-GB" sz="1200" i="1">
                <a:latin typeface="Arial"/>
                <a:ea typeface="Arial"/>
                <a:cs typeface="Arial"/>
              </a:rPr>
              <a:t>he capacity to stop and think before doing something. The ability to resist an impulse and think through a situation (e.g., consequences) and appropriately stop a behaviour at the appropriate time. 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EC58ED2-9D2E-4BC1-4ABB-BDFF205076EB}"/>
              </a:ext>
            </a:extLst>
          </p:cNvPr>
          <p:cNvSpPr/>
          <p:nvPr/>
        </p:nvSpPr>
        <p:spPr>
          <a:xfrm>
            <a:off x="732108" y="3186528"/>
            <a:ext cx="4311744" cy="646331"/>
          </a:xfrm>
          <a:prstGeom prst="roundRect">
            <a:avLst/>
          </a:prstGeom>
          <a:solidFill>
            <a:srgbClr val="E6B9B8"/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84696-0145-4B56-362A-81EC3D4DE151}"/>
              </a:ext>
            </a:extLst>
          </p:cNvPr>
          <p:cNvSpPr txBox="1"/>
          <p:nvPr/>
        </p:nvSpPr>
        <p:spPr>
          <a:xfrm>
            <a:off x="1797584" y="148085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Monitor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D6449F-929A-89FE-5CD5-797FE2406959}"/>
              </a:ext>
            </a:extLst>
          </p:cNvPr>
          <p:cNvSpPr txBox="1"/>
          <p:nvPr/>
        </p:nvSpPr>
        <p:spPr>
          <a:xfrm>
            <a:off x="1797584" y="271622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Plan/Organise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A7E114-E387-8355-CBDB-68C88F318CE3}"/>
              </a:ext>
            </a:extLst>
          </p:cNvPr>
          <p:cNvSpPr txBox="1"/>
          <p:nvPr/>
        </p:nvSpPr>
        <p:spPr>
          <a:xfrm>
            <a:off x="1797584" y="3333906"/>
            <a:ext cx="290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Inhibit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03E2A7-360D-A124-2E80-6EC9A2546CBB}"/>
              </a:ext>
            </a:extLst>
          </p:cNvPr>
          <p:cNvSpPr txBox="1"/>
          <p:nvPr/>
        </p:nvSpPr>
        <p:spPr>
          <a:xfrm>
            <a:off x="1797584" y="518696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Initiate</a:t>
            </a:r>
          </a:p>
        </p:txBody>
      </p:sp>
      <p:pic>
        <p:nvPicPr>
          <p:cNvPr id="27" name="Graphic 26" descr="Magnifying glass outline">
            <a:extLst>
              <a:ext uri="{FF2B5EF4-FFF2-40B4-BE49-F238E27FC236}">
                <a16:creationId xmlns:a16="http://schemas.microsoft.com/office/drawing/2014/main" id="{A6EB6528-0192-6F8E-E13A-397D16D9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37" y="1401396"/>
            <a:ext cx="576000" cy="57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0098F40-481A-2FDB-1656-9AEF8C98F866}"/>
              </a:ext>
            </a:extLst>
          </p:cNvPr>
          <p:cNvSpPr txBox="1"/>
          <p:nvPr/>
        </p:nvSpPr>
        <p:spPr>
          <a:xfrm>
            <a:off x="1797584" y="5804647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Emotional Regulation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5B7AD8-84DE-FE69-53BD-CA386238B78B}"/>
              </a:ext>
            </a:extLst>
          </p:cNvPr>
          <p:cNvCxnSpPr/>
          <p:nvPr/>
        </p:nvCxnSpPr>
        <p:spPr>
          <a:xfrm>
            <a:off x="5191760" y="1480851"/>
            <a:ext cx="0" cy="4989455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6D603C5-F918-AFC9-9780-32FA0F536E72}"/>
              </a:ext>
            </a:extLst>
          </p:cNvPr>
          <p:cNvSpPr txBox="1"/>
          <p:nvPr/>
        </p:nvSpPr>
        <p:spPr>
          <a:xfrm>
            <a:off x="5394960" y="1480851"/>
            <a:ext cx="597870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latin typeface="Calibri"/>
                <a:ea typeface="Calibri"/>
                <a:cs typeface="Arial"/>
              </a:rPr>
              <a:t>The capacity to stop and think before doing something. The ability to resist an impulse and think through a situation (e.g., consequences) and appropriately stop a behaviour at the appropriate time. </a:t>
            </a:r>
            <a:endParaRPr lang="en-US" sz="24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56955-18DF-2B24-0D74-108008F37F0C}"/>
              </a:ext>
            </a:extLst>
          </p:cNvPr>
          <p:cNvSpPr txBox="1"/>
          <p:nvPr/>
        </p:nvSpPr>
        <p:spPr>
          <a:xfrm>
            <a:off x="1797584" y="2098536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8441F-D27F-C188-1D31-9F2D6C5FB33C}"/>
              </a:ext>
            </a:extLst>
          </p:cNvPr>
          <p:cNvSpPr txBox="1"/>
          <p:nvPr/>
        </p:nvSpPr>
        <p:spPr>
          <a:xfrm>
            <a:off x="1797584" y="395159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Working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00E54-328D-7221-82A7-CEFE576E7B2A}"/>
              </a:ext>
            </a:extLst>
          </p:cNvPr>
          <p:cNvSpPr txBox="1"/>
          <p:nvPr/>
        </p:nvSpPr>
        <p:spPr>
          <a:xfrm>
            <a:off x="1797584" y="4569276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Organisation of Materials </a:t>
            </a:r>
          </a:p>
        </p:txBody>
      </p:sp>
      <p:pic>
        <p:nvPicPr>
          <p:cNvPr id="7" name="Graphic 28" descr="Left Brain outline">
            <a:extLst>
              <a:ext uri="{FF2B5EF4-FFF2-40B4-BE49-F238E27FC236}">
                <a16:creationId xmlns:a16="http://schemas.microsoft.com/office/drawing/2014/main" id="{78208438-6DD0-43AD-D396-5FEF72182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236" y="3784628"/>
            <a:ext cx="671141" cy="671141"/>
          </a:xfrm>
          <a:prstGeom prst="rect">
            <a:avLst/>
          </a:prstGeom>
        </p:spPr>
      </p:pic>
      <p:pic>
        <p:nvPicPr>
          <p:cNvPr id="8" name="Graphic 25" descr="Raised hand outline">
            <a:extLst>
              <a:ext uri="{FF2B5EF4-FFF2-40B4-BE49-F238E27FC236}">
                <a16:creationId xmlns:a16="http://schemas.microsoft.com/office/drawing/2014/main" id="{E6BCF190-3110-2A31-D495-853F0FAB9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237" y="3188820"/>
            <a:ext cx="576000" cy="576000"/>
          </a:xfrm>
          <a:prstGeom prst="rect">
            <a:avLst/>
          </a:prstGeom>
        </p:spPr>
      </p:pic>
      <p:pic>
        <p:nvPicPr>
          <p:cNvPr id="9" name="Graphic 23" descr="Open folder outline">
            <a:extLst>
              <a:ext uri="{FF2B5EF4-FFF2-40B4-BE49-F238E27FC236}">
                <a16:creationId xmlns:a16="http://schemas.microsoft.com/office/drawing/2014/main" id="{F3F47946-4A42-F0FB-576D-66311E98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237" y="4475577"/>
            <a:ext cx="576000" cy="576000"/>
          </a:xfrm>
          <a:prstGeom prst="rect">
            <a:avLst/>
          </a:prstGeom>
        </p:spPr>
      </p:pic>
      <p:pic>
        <p:nvPicPr>
          <p:cNvPr id="10" name="Graphic 24" descr="Monthly calendar outline">
            <a:extLst>
              <a:ext uri="{FF2B5EF4-FFF2-40B4-BE49-F238E27FC236}">
                <a16:creationId xmlns:a16="http://schemas.microsoft.com/office/drawing/2014/main" id="{0AA60132-53AF-5497-8F81-84D8E2503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3237" y="2593012"/>
            <a:ext cx="576000" cy="576000"/>
          </a:xfrm>
          <a:prstGeom prst="rect">
            <a:avLst/>
          </a:prstGeom>
        </p:spPr>
      </p:pic>
      <p:pic>
        <p:nvPicPr>
          <p:cNvPr id="11" name="Graphic 27" descr="Transfer outline">
            <a:extLst>
              <a:ext uri="{FF2B5EF4-FFF2-40B4-BE49-F238E27FC236}">
                <a16:creationId xmlns:a16="http://schemas.microsoft.com/office/drawing/2014/main" id="{31D72F69-7CCB-8F6B-5FA1-6F66CABAA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237" y="1997204"/>
            <a:ext cx="576000" cy="576000"/>
          </a:xfrm>
          <a:prstGeom prst="rect">
            <a:avLst/>
          </a:prstGeom>
        </p:spPr>
      </p:pic>
      <p:pic>
        <p:nvPicPr>
          <p:cNvPr id="13" name="Graphic 30" descr="Race Flag outline">
            <a:extLst>
              <a:ext uri="{FF2B5EF4-FFF2-40B4-BE49-F238E27FC236}">
                <a16:creationId xmlns:a16="http://schemas.microsoft.com/office/drawing/2014/main" id="{A76497C8-46EB-941A-D5D3-F17417F35D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3236" y="5071385"/>
            <a:ext cx="671145" cy="671145"/>
          </a:xfrm>
          <a:prstGeom prst="rect">
            <a:avLst/>
          </a:prstGeom>
        </p:spPr>
      </p:pic>
      <p:pic>
        <p:nvPicPr>
          <p:cNvPr id="14" name="Graphic 29" descr="Thermometer outline">
            <a:extLst>
              <a:ext uri="{FF2B5EF4-FFF2-40B4-BE49-F238E27FC236}">
                <a16:creationId xmlns:a16="http://schemas.microsoft.com/office/drawing/2014/main" id="{54E6655E-B33B-AF21-E14A-97F399BC35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3237" y="5762339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45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A802-EB63-C2B6-22D6-8604E5BA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Modern Love Caps" panose="04070805081001020A01" pitchFamily="82" charset="0"/>
                <a:cs typeface="Gisha" panose="020F0502020204030204" pitchFamily="34" charset="-79"/>
              </a:rPr>
              <a:t>What Are the Executive Functions?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C41AEF-C92B-49F7-13DF-21EEDC3537D5}"/>
              </a:ext>
            </a:extLst>
          </p:cNvPr>
          <p:cNvSpPr/>
          <p:nvPr/>
        </p:nvSpPr>
        <p:spPr>
          <a:xfrm>
            <a:off x="584200" y="1259840"/>
            <a:ext cx="11023600" cy="537464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10200000" sx="101000" sy="101000" algn="tl" rotWithShape="0">
              <a:srgbClr val="18465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EC58ED2-9D2E-4BC1-4ABB-BDFF205076EB}"/>
              </a:ext>
            </a:extLst>
          </p:cNvPr>
          <p:cNvSpPr/>
          <p:nvPr/>
        </p:nvSpPr>
        <p:spPr>
          <a:xfrm>
            <a:off x="732108" y="3790279"/>
            <a:ext cx="4311744" cy="646331"/>
          </a:xfrm>
          <a:prstGeom prst="roundRect">
            <a:avLst/>
          </a:prstGeom>
          <a:solidFill>
            <a:srgbClr val="CCC1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84696-0145-4B56-362A-81EC3D4DE151}"/>
              </a:ext>
            </a:extLst>
          </p:cNvPr>
          <p:cNvSpPr txBox="1"/>
          <p:nvPr/>
        </p:nvSpPr>
        <p:spPr>
          <a:xfrm>
            <a:off x="1797584" y="148085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Monitor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D6449F-929A-89FE-5CD5-797FE2406959}"/>
              </a:ext>
            </a:extLst>
          </p:cNvPr>
          <p:cNvSpPr txBox="1"/>
          <p:nvPr/>
        </p:nvSpPr>
        <p:spPr>
          <a:xfrm>
            <a:off x="1797584" y="2716221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Plan/Organise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A7E114-E387-8355-CBDB-68C88F318CE3}"/>
              </a:ext>
            </a:extLst>
          </p:cNvPr>
          <p:cNvSpPr txBox="1"/>
          <p:nvPr/>
        </p:nvSpPr>
        <p:spPr>
          <a:xfrm>
            <a:off x="1797584" y="3333906"/>
            <a:ext cx="290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Inhibit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03E2A7-360D-A124-2E80-6EC9A2546CBB}"/>
              </a:ext>
            </a:extLst>
          </p:cNvPr>
          <p:cNvSpPr txBox="1"/>
          <p:nvPr/>
        </p:nvSpPr>
        <p:spPr>
          <a:xfrm>
            <a:off x="1797584" y="518696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Initiate</a:t>
            </a:r>
          </a:p>
        </p:txBody>
      </p:sp>
      <p:pic>
        <p:nvPicPr>
          <p:cNvPr id="27" name="Graphic 26" descr="Magnifying glass outline">
            <a:extLst>
              <a:ext uri="{FF2B5EF4-FFF2-40B4-BE49-F238E27FC236}">
                <a16:creationId xmlns:a16="http://schemas.microsoft.com/office/drawing/2014/main" id="{A6EB6528-0192-6F8E-E13A-397D16D9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37" y="1401396"/>
            <a:ext cx="576000" cy="57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0098F40-481A-2FDB-1656-9AEF8C98F866}"/>
              </a:ext>
            </a:extLst>
          </p:cNvPr>
          <p:cNvSpPr txBox="1"/>
          <p:nvPr/>
        </p:nvSpPr>
        <p:spPr>
          <a:xfrm>
            <a:off x="1797584" y="5804647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Emotional Regulation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5B7AD8-84DE-FE69-53BD-CA386238B78B}"/>
              </a:ext>
            </a:extLst>
          </p:cNvPr>
          <p:cNvCxnSpPr/>
          <p:nvPr/>
        </p:nvCxnSpPr>
        <p:spPr>
          <a:xfrm>
            <a:off x="5191760" y="1480851"/>
            <a:ext cx="0" cy="4989455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B56955-18DF-2B24-0D74-108008F37F0C}"/>
              </a:ext>
            </a:extLst>
          </p:cNvPr>
          <p:cNvSpPr txBox="1"/>
          <p:nvPr/>
        </p:nvSpPr>
        <p:spPr>
          <a:xfrm>
            <a:off x="1797584" y="2098536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8441F-D27F-C188-1D31-9F2D6C5FB33C}"/>
              </a:ext>
            </a:extLst>
          </p:cNvPr>
          <p:cNvSpPr txBox="1"/>
          <p:nvPr/>
        </p:nvSpPr>
        <p:spPr>
          <a:xfrm>
            <a:off x="1797584" y="3951591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Working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00E54-328D-7221-82A7-CEFE576E7B2A}"/>
              </a:ext>
            </a:extLst>
          </p:cNvPr>
          <p:cNvSpPr txBox="1"/>
          <p:nvPr/>
        </p:nvSpPr>
        <p:spPr>
          <a:xfrm>
            <a:off x="1797584" y="4569276"/>
            <a:ext cx="30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Organisation of Materials </a:t>
            </a:r>
          </a:p>
        </p:txBody>
      </p:sp>
      <p:pic>
        <p:nvPicPr>
          <p:cNvPr id="7" name="Graphic 28" descr="Left Brain outline">
            <a:extLst>
              <a:ext uri="{FF2B5EF4-FFF2-40B4-BE49-F238E27FC236}">
                <a16:creationId xmlns:a16="http://schemas.microsoft.com/office/drawing/2014/main" id="{78208438-6DD0-43AD-D396-5FEF72182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236" y="3784628"/>
            <a:ext cx="671141" cy="671141"/>
          </a:xfrm>
          <a:prstGeom prst="rect">
            <a:avLst/>
          </a:prstGeom>
        </p:spPr>
      </p:pic>
      <p:pic>
        <p:nvPicPr>
          <p:cNvPr id="8" name="Graphic 25" descr="Raised hand outline">
            <a:extLst>
              <a:ext uri="{FF2B5EF4-FFF2-40B4-BE49-F238E27FC236}">
                <a16:creationId xmlns:a16="http://schemas.microsoft.com/office/drawing/2014/main" id="{E6BCF190-3110-2A31-D495-853F0FAB9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237" y="3188820"/>
            <a:ext cx="576000" cy="576000"/>
          </a:xfrm>
          <a:prstGeom prst="rect">
            <a:avLst/>
          </a:prstGeom>
        </p:spPr>
      </p:pic>
      <p:pic>
        <p:nvPicPr>
          <p:cNvPr id="9" name="Graphic 23" descr="Open folder outline">
            <a:extLst>
              <a:ext uri="{FF2B5EF4-FFF2-40B4-BE49-F238E27FC236}">
                <a16:creationId xmlns:a16="http://schemas.microsoft.com/office/drawing/2014/main" id="{F3F47946-4A42-F0FB-576D-66311E98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237" y="4475577"/>
            <a:ext cx="576000" cy="576000"/>
          </a:xfrm>
          <a:prstGeom prst="rect">
            <a:avLst/>
          </a:prstGeom>
        </p:spPr>
      </p:pic>
      <p:pic>
        <p:nvPicPr>
          <p:cNvPr id="10" name="Graphic 24" descr="Monthly calendar outline">
            <a:extLst>
              <a:ext uri="{FF2B5EF4-FFF2-40B4-BE49-F238E27FC236}">
                <a16:creationId xmlns:a16="http://schemas.microsoft.com/office/drawing/2014/main" id="{0AA60132-53AF-5497-8F81-84D8E2503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3237" y="2593012"/>
            <a:ext cx="576000" cy="576000"/>
          </a:xfrm>
          <a:prstGeom prst="rect">
            <a:avLst/>
          </a:prstGeom>
        </p:spPr>
      </p:pic>
      <p:pic>
        <p:nvPicPr>
          <p:cNvPr id="11" name="Graphic 27" descr="Transfer outline">
            <a:extLst>
              <a:ext uri="{FF2B5EF4-FFF2-40B4-BE49-F238E27FC236}">
                <a16:creationId xmlns:a16="http://schemas.microsoft.com/office/drawing/2014/main" id="{31D72F69-7CCB-8F6B-5FA1-6F66CABAA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237" y="1997204"/>
            <a:ext cx="576000" cy="576000"/>
          </a:xfrm>
          <a:prstGeom prst="rect">
            <a:avLst/>
          </a:prstGeom>
        </p:spPr>
      </p:pic>
      <p:pic>
        <p:nvPicPr>
          <p:cNvPr id="13" name="Graphic 30" descr="Race Flag outline">
            <a:extLst>
              <a:ext uri="{FF2B5EF4-FFF2-40B4-BE49-F238E27FC236}">
                <a16:creationId xmlns:a16="http://schemas.microsoft.com/office/drawing/2014/main" id="{A76497C8-46EB-941A-D5D3-F17417F35D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3236" y="5071385"/>
            <a:ext cx="671145" cy="671145"/>
          </a:xfrm>
          <a:prstGeom prst="rect">
            <a:avLst/>
          </a:prstGeom>
        </p:spPr>
      </p:pic>
      <p:pic>
        <p:nvPicPr>
          <p:cNvPr id="14" name="Graphic 29" descr="Thermometer outline">
            <a:extLst>
              <a:ext uri="{FF2B5EF4-FFF2-40B4-BE49-F238E27FC236}">
                <a16:creationId xmlns:a16="http://schemas.microsoft.com/office/drawing/2014/main" id="{54E6655E-B33B-AF21-E14A-97F399BC35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3237" y="5762339"/>
            <a:ext cx="576000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F8D244-B009-E5B3-0786-F0AD3934DD7E}"/>
              </a:ext>
            </a:extLst>
          </p:cNvPr>
          <p:cNvSpPr txBox="1"/>
          <p:nvPr/>
        </p:nvSpPr>
        <p:spPr>
          <a:xfrm>
            <a:off x="5394960" y="1480851"/>
            <a:ext cx="597870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ea typeface="+mn-lt"/>
                <a:cs typeface="+mn-lt"/>
              </a:rPr>
              <a:t>The ability to hold verbal or visual information in mind and process this for the purpose of completing a task and being able to stick with an activity. </a:t>
            </a:r>
            <a:endParaRPr lang="en-US"/>
          </a:p>
          <a:p>
            <a:endParaRPr lang="en-GB" sz="2400" dirty="0">
              <a:ea typeface="+mn-lt"/>
              <a:cs typeface="+mn-lt"/>
            </a:endParaRPr>
          </a:p>
          <a:p>
            <a:endParaRPr lang="en-GB" sz="2400" dirty="0">
              <a:ea typeface="Calibri"/>
              <a:cs typeface="Calibri"/>
            </a:endParaRPr>
          </a:p>
          <a:p>
            <a:endParaRPr lang="en-GB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614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1095</Words>
  <Application>Microsoft Office PowerPoint</Application>
  <PresentationFormat>Widescreen</PresentationFormat>
  <Paragraphs>159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Gisha</vt:lpstr>
      <vt:lpstr>Modern Love Caps</vt:lpstr>
      <vt:lpstr>Wingdings</vt:lpstr>
      <vt:lpstr>Office Theme</vt:lpstr>
      <vt:lpstr>Executive Functioning (EF) </vt:lpstr>
      <vt:lpstr>PowerPoint Presentation</vt:lpstr>
      <vt:lpstr>What is Executive Functioning </vt:lpstr>
      <vt:lpstr>What Is Executive Functioning?</vt:lpstr>
      <vt:lpstr>What Are the Executive Functions?</vt:lpstr>
      <vt:lpstr>What Are the Executive Functions?</vt:lpstr>
      <vt:lpstr>What Are the Executive Functions?</vt:lpstr>
      <vt:lpstr>What Are the Executive Functions?</vt:lpstr>
      <vt:lpstr>What Are the Executive Functions?</vt:lpstr>
      <vt:lpstr>What Are the Executive Functions?</vt:lpstr>
      <vt:lpstr>What Are the Executive Functions?</vt:lpstr>
      <vt:lpstr>What Are the Executive Functions?</vt:lpstr>
      <vt:lpstr>PowerPoint Presentation</vt:lpstr>
      <vt:lpstr>Executive Functioning in Practice</vt:lpstr>
      <vt:lpstr>Who Might Experience EF Difficulties?</vt:lpstr>
      <vt:lpstr>What might it look like…</vt:lpstr>
      <vt:lpstr>EF IN THE CLASSROOM </vt:lpstr>
      <vt:lpstr>Supporting EF Difficulties </vt:lpstr>
      <vt:lpstr>PowerPoint Presentation</vt:lpstr>
      <vt:lpstr>Activity</vt:lpstr>
    </vt:vector>
  </TitlesOfParts>
  <Company>LBHF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Functioning (EF)</dc:title>
  <dc:creator>Hussein Amal: H&amp;F</dc:creator>
  <cp:lastModifiedBy>Bateman James: H&amp;F</cp:lastModifiedBy>
  <cp:revision>177</cp:revision>
  <dcterms:created xsi:type="dcterms:W3CDTF">2024-03-07T11:54:28Z</dcterms:created>
  <dcterms:modified xsi:type="dcterms:W3CDTF">2024-03-12T16:07:22Z</dcterms:modified>
</cp:coreProperties>
</file>