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00" r:id="rId2"/>
    <p:sldId id="328" r:id="rId3"/>
    <p:sldId id="301" r:id="rId4"/>
    <p:sldId id="330" r:id="rId5"/>
    <p:sldId id="329" r:id="rId6"/>
    <p:sldId id="331" r:id="rId7"/>
    <p:sldId id="256" r:id="rId8"/>
    <p:sldId id="1218" r:id="rId9"/>
    <p:sldId id="332" r:id="rId10"/>
    <p:sldId id="1219" r:id="rId11"/>
    <p:sldId id="293" r:id="rId12"/>
    <p:sldId id="32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8C4418-7148-4486-804A-B1F71DBE6A12}" v="29" dt="2024-03-11T10:51:58.0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67" d="100"/>
          <a:sy n="67" d="100"/>
        </p:scale>
        <p:origin x="5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tableStyles" Target="tableStyles.xml" Id="rId18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theme" Target="theme/theme1.xml" Id="rId17" /><Relationship Type="http://schemas.openxmlformats.org/officeDocument/2006/relationships/slide" Target="slides/slide1.xml" Id="rId2" /><Relationship Type="http://schemas.openxmlformats.org/officeDocument/2006/relationships/viewProps" Target="viewProps.xml" Id="rId16" /><Relationship Type="http://schemas.microsoft.com/office/2015/10/relationships/revisionInfo" Target="revisionInfo.xml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presProps" Target="presProps.xml" Id="rId15" /><Relationship Type="http://schemas.openxmlformats.org/officeDocument/2006/relationships/slide" Target="slides/slide9.xml" Id="rId10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notesMaster" Target="notesMasters/notesMaster1.xml" Id="rId14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A7504-E897-481A-ACCE-C6DE87609173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3AA84-A08C-4983-864E-AEE03E49E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004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7DEA9-C29A-4C85-BC47-50BC380F86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65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CF19-C49A-4522-A908-A775A767112D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52C7-7499-43D6-B405-1F6231D07102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logo for a company&#10;&#10;Description automatically generated">
            <a:extLst>
              <a:ext uri="{FF2B5EF4-FFF2-40B4-BE49-F238E27FC236}">
                <a16:creationId xmlns:a16="http://schemas.microsoft.com/office/drawing/2014/main" id="{0D6257B4-883F-7E01-C466-3D34AB529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58" y="5956663"/>
            <a:ext cx="1606142" cy="90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59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CF19-C49A-4522-A908-A775A767112D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52C7-7499-43D6-B405-1F6231D07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43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CF19-C49A-4522-A908-A775A767112D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52C7-7499-43D6-B405-1F6231D07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381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CF19-C49A-4522-A908-A775A767112D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52C7-7499-43D6-B405-1F6231D07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106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CF19-C49A-4522-A908-A775A767112D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52C7-7499-43D6-B405-1F6231D07102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logo for a company&#10;&#10;Description automatically generated">
            <a:extLst>
              <a:ext uri="{FF2B5EF4-FFF2-40B4-BE49-F238E27FC236}">
                <a16:creationId xmlns:a16="http://schemas.microsoft.com/office/drawing/2014/main" id="{A72EC445-DC70-2BE0-249C-273356E0F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58" y="5956663"/>
            <a:ext cx="1606142" cy="90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22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CF19-C49A-4522-A908-A775A767112D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52C7-7499-43D6-B405-1F6231D07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962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CF19-C49A-4522-A908-A775A767112D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52C7-7499-43D6-B405-1F6231D07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70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CF19-C49A-4522-A908-A775A767112D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52C7-7499-43D6-B405-1F6231D07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587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CF19-C49A-4522-A908-A775A767112D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52C7-7499-43D6-B405-1F6231D07102}" type="slidenum">
              <a:rPr lang="en-GB" smtClean="0"/>
              <a:t>‹#›</a:t>
            </a:fld>
            <a:endParaRPr lang="en-GB"/>
          </a:p>
        </p:txBody>
      </p:sp>
      <p:pic>
        <p:nvPicPr>
          <p:cNvPr id="2" name="Picture 1" descr="A logo for a company&#10;&#10;Description automatically generated">
            <a:extLst>
              <a:ext uri="{FF2B5EF4-FFF2-40B4-BE49-F238E27FC236}">
                <a16:creationId xmlns:a16="http://schemas.microsoft.com/office/drawing/2014/main" id="{1F2A299A-5DC6-D943-DA15-FA0E9B095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683" y="5956663"/>
            <a:ext cx="1606142" cy="90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5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2F4CF19-C49A-4522-A908-A775A767112D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1052C7-7499-43D6-B405-1F6231D07102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A logo for a company&#10;&#10;Description automatically generated">
            <a:extLst>
              <a:ext uri="{FF2B5EF4-FFF2-40B4-BE49-F238E27FC236}">
                <a16:creationId xmlns:a16="http://schemas.microsoft.com/office/drawing/2014/main" id="{41411ACB-5488-138A-A999-584675F1A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470" y="5923573"/>
            <a:ext cx="1606142" cy="90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3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CF19-C49A-4522-A908-A775A767112D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52C7-7499-43D6-B405-1F6231D07102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A logo for a company&#10;&#10;Description automatically generated">
            <a:extLst>
              <a:ext uri="{FF2B5EF4-FFF2-40B4-BE49-F238E27FC236}">
                <a16:creationId xmlns:a16="http://schemas.microsoft.com/office/drawing/2014/main" id="{BEE53C6E-DD2B-9BD7-B6B2-D1D21429A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317" y="5935804"/>
            <a:ext cx="1606142" cy="90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66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2F4CF19-C49A-4522-A908-A775A767112D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61052C7-7499-43D6-B405-1F6231D07102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logo for a company&#10;&#10;Description automatically generated">
            <a:extLst>
              <a:ext uri="{FF2B5EF4-FFF2-40B4-BE49-F238E27FC236}">
                <a16:creationId xmlns:a16="http://schemas.microsoft.com/office/drawing/2014/main" id="{E6B046A2-DE85-9CC3-8C52-EFDF53E634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58" y="5956663"/>
            <a:ext cx="1606142" cy="90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6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rms.office.com/Pages/ResponsePage.aspx?id=FcHYUH-3lUOjujtAfK8NiOFivPgAMFBDmi1Vtlt5L6tURUZFSVNTRU9XUk9GWVRCTEpTQ1RWRllBQS4u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bhflearningpartnership.com/events/understanding-and-supporting-adhd-in-mainstream-school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neurodiversityweek.com/_files/ugd/3559ab_7d3f299e2f364504a2cc5aa620b8e5d1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lblake@olamail.co.uk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E7424-C05E-4A1A-8349-06CF97856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25" y="1382988"/>
            <a:ext cx="11497455" cy="2467737"/>
          </a:xfrm>
        </p:spPr>
        <p:txBody>
          <a:bodyPr/>
          <a:lstStyle/>
          <a:p>
            <a:pPr algn="ctr"/>
            <a:r>
              <a:rPr lang="en-GB" dirty="0"/>
              <a:t>Welcome to Network SENCo Forum Meeting</a:t>
            </a:r>
          </a:p>
        </p:txBody>
      </p:sp>
      <p:pic>
        <p:nvPicPr>
          <p:cNvPr id="1026" name="Picture 2" descr="Image result for hammersmith and fulham logo">
            <a:extLst>
              <a:ext uri="{FF2B5EF4-FFF2-40B4-BE49-F238E27FC236}">
                <a16:creationId xmlns:a16="http://schemas.microsoft.com/office/drawing/2014/main" id="{8305942A-E08F-452D-B4BE-8C8D5D550E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0" r="16464"/>
          <a:stretch/>
        </p:blipFill>
        <p:spPr bwMode="auto">
          <a:xfrm>
            <a:off x="9220200" y="0"/>
            <a:ext cx="28956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C9D9F5-BE6E-4953-BA31-D95A0C8DA5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00" t="3704" r="30834" b="5629"/>
          <a:stretch/>
        </p:blipFill>
        <p:spPr>
          <a:xfrm>
            <a:off x="9814560" y="3957364"/>
            <a:ext cx="2111520" cy="27850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42CEEC-4601-46A4-BB75-90984DA830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931" r="4416" b="9931"/>
          <a:stretch/>
        </p:blipFill>
        <p:spPr>
          <a:xfrm>
            <a:off x="91440" y="3892952"/>
            <a:ext cx="4500880" cy="28146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BBE01C-C9AC-7540-C101-8C7E5DF2B767}"/>
              </a:ext>
            </a:extLst>
          </p:cNvPr>
          <p:cNvSpPr txBox="1"/>
          <p:nvPr/>
        </p:nvSpPr>
        <p:spPr>
          <a:xfrm>
            <a:off x="5219700" y="4895850"/>
            <a:ext cx="379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Thanks Phoenix Academy for having us</a:t>
            </a:r>
          </a:p>
        </p:txBody>
      </p:sp>
    </p:spTree>
    <p:extLst>
      <p:ext uri="{BB962C8B-B14F-4D97-AF65-F5344CB8AC3E}">
        <p14:creationId xmlns:p14="http://schemas.microsoft.com/office/powerpoint/2010/main" val="2296444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eurodiversity: The Extraordinary Talent That Companies Are Missing Out On  Neurodiversity: The Extraordinary Talent That Companies Are Missing Out On">
            <a:extLst>
              <a:ext uri="{FF2B5EF4-FFF2-40B4-BE49-F238E27FC236}">
                <a16:creationId xmlns:a16="http://schemas.microsoft.com/office/drawing/2014/main" id="{734843CA-33CA-5CD1-17BE-D76A898610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79" r="2" b="10748"/>
          <a:stretch/>
        </p:blipFill>
        <p:spPr bwMode="auto">
          <a:xfrm>
            <a:off x="0" y="193904"/>
            <a:ext cx="11078362" cy="623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9CD3B4A-B1C7-7DC7-9FF0-ECBDF1181353}"/>
              </a:ext>
            </a:extLst>
          </p:cNvPr>
          <p:cNvSpPr txBox="1">
            <a:spLocks/>
          </p:cNvSpPr>
          <p:nvPr/>
        </p:nvSpPr>
        <p:spPr>
          <a:xfrm>
            <a:off x="1297305" y="1522300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dirty="0">
                <a:solidFill>
                  <a:srgbClr val="FFFFFF"/>
                </a:solidFill>
                <a:latin typeface="Modern Love Caps"/>
              </a:rPr>
              <a:t>Executive Functioning (EF) </a:t>
            </a:r>
            <a:endParaRPr lang="en-GB" sz="6600" b="1" dirty="0">
              <a:solidFill>
                <a:srgbClr val="FFFFFF"/>
              </a:solidFill>
              <a:latin typeface="Modern Love Caps" panose="020B0604020202020204" pitchFamily="82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03ADB4B-6DCF-E552-03C2-AD3ADF8203E8}"/>
              </a:ext>
            </a:extLst>
          </p:cNvPr>
          <p:cNvSpPr txBox="1">
            <a:spLocks/>
          </p:cNvSpPr>
          <p:nvPr/>
        </p:nvSpPr>
        <p:spPr>
          <a:xfrm>
            <a:off x="1100051" y="4052993"/>
            <a:ext cx="10058400" cy="1282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bg1"/>
                </a:solidFill>
              </a:rPr>
              <a:t>Educational Psychology Service</a:t>
            </a:r>
            <a:endParaRPr lang="en-GB" sz="2800" b="1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GB" sz="2800" b="1" dirty="0">
                <a:solidFill>
                  <a:schemeClr val="bg1"/>
                </a:solidFill>
              </a:rPr>
              <a:t>Dr Amal Hussein and Dr Emma Denholm</a:t>
            </a:r>
            <a:endParaRPr lang="en-GB" sz="2800" b="1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943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EE88F-53F3-4310-81D0-A20639F6E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82000" cy="132556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3C4043"/>
                </a:solidFill>
              </a:rPr>
              <a:t>Network SENCO Forum Meeting Dates 2023/2024- ALL Face to Face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D7B62-CF65-467C-B7DE-4065ADDCD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882775"/>
            <a:ext cx="8153400" cy="4351338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Wednesday 22</a:t>
            </a:r>
            <a:r>
              <a:rPr lang="en-GB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nd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May- Time and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V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enue TBC</a:t>
            </a:r>
            <a:endParaRPr lang="en-GB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Tuesday 2</a:t>
            </a:r>
            <a:r>
              <a:rPr lang="en-GB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nd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July- Time and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V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enue TBC</a:t>
            </a:r>
            <a:endParaRPr lang="en-GB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2" descr="Image result for hammersmith and fulham logo">
            <a:extLst>
              <a:ext uri="{FF2B5EF4-FFF2-40B4-BE49-F238E27FC236}">
                <a16:creationId xmlns:a16="http://schemas.microsoft.com/office/drawing/2014/main" id="{7D09D1BC-AC27-4415-B7C0-313E7469FA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0" r="16464"/>
          <a:stretch/>
        </p:blipFill>
        <p:spPr bwMode="auto">
          <a:xfrm>
            <a:off x="9220200" y="0"/>
            <a:ext cx="28956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B18A4E-846B-A328-2BCB-04025E1557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66" t="33843" r="23584" b="24000"/>
          <a:stretch/>
        </p:blipFill>
        <p:spPr>
          <a:xfrm>
            <a:off x="1913255" y="3342957"/>
            <a:ext cx="2895600" cy="28911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7EA9E2-056A-E1C0-8B1E-F847181A215F}"/>
              </a:ext>
            </a:extLst>
          </p:cNvPr>
          <p:cNvSpPr txBox="1"/>
          <p:nvPr/>
        </p:nvSpPr>
        <p:spPr>
          <a:xfrm>
            <a:off x="5408930" y="3996531"/>
            <a:ext cx="25730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hlinkClick r:id="rId4"/>
              </a:rPr>
              <a:t>https://forms.office.com/Pages/ResponsePage.aspx?id=FcHYUH-3lUOjujtAfK8NiOFivPgAMFBDmi1Vtlt5L6tURUZFSVNTRU9XUk9GWVRCTEpTQ1RWRllBQS4u</a:t>
            </a:r>
            <a:endParaRPr lang="en-GB" sz="1200" dirty="0"/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3188DD-7434-DC7C-7934-C4EBFEEC5820}"/>
              </a:ext>
            </a:extLst>
          </p:cNvPr>
          <p:cNvSpPr txBox="1"/>
          <p:nvPr/>
        </p:nvSpPr>
        <p:spPr>
          <a:xfrm>
            <a:off x="349567" y="2690336"/>
            <a:ext cx="7765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your setting are prepared to host, please either scan the QR code or click the link to register your interest. </a:t>
            </a:r>
          </a:p>
        </p:txBody>
      </p:sp>
    </p:spTree>
    <p:extLst>
      <p:ext uri="{BB962C8B-B14F-4D97-AF65-F5344CB8AC3E}">
        <p14:creationId xmlns:p14="http://schemas.microsoft.com/office/powerpoint/2010/main" val="2424503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531AB-8389-C38E-E194-74999E297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" y="1590675"/>
            <a:ext cx="11868150" cy="2039112"/>
          </a:xfrm>
        </p:spPr>
        <p:txBody>
          <a:bodyPr>
            <a:normAutofit/>
          </a:bodyPr>
          <a:lstStyle/>
          <a:p>
            <a:r>
              <a:rPr lang="en-GB" sz="6600" dirty="0"/>
              <a:t>Thank you to Phoenix Academy for hosting. </a:t>
            </a:r>
          </a:p>
        </p:txBody>
      </p:sp>
      <p:pic>
        <p:nvPicPr>
          <p:cNvPr id="1026" name="Picture 2" descr="Image result for phoenix academy shepherds bush">
            <a:extLst>
              <a:ext uri="{FF2B5EF4-FFF2-40B4-BE49-F238E27FC236}">
                <a16:creationId xmlns:a16="http://schemas.microsoft.com/office/drawing/2014/main" id="{C10C750B-109A-9BD1-78AC-ABE869D41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20689"/>
            <a:ext cx="4676775" cy="341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581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97408-4675-7A5A-5C18-B242EC4A9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63" y="201298"/>
            <a:ext cx="10058400" cy="870585"/>
          </a:xfrm>
        </p:spPr>
        <p:txBody>
          <a:bodyPr/>
          <a:lstStyle/>
          <a:p>
            <a:r>
              <a:rPr lang="en-GB" dirty="0"/>
              <a:t>Before we begin- Housekeeping</a:t>
            </a:r>
          </a:p>
        </p:txBody>
      </p:sp>
      <p:pic>
        <p:nvPicPr>
          <p:cNvPr id="5122" name="Picture 2" descr="Image result for phones on silent">
            <a:extLst>
              <a:ext uri="{FF2B5EF4-FFF2-40B4-BE49-F238E27FC236}">
                <a16:creationId xmlns:a16="http://schemas.microsoft.com/office/drawing/2014/main" id="{121412C6-A5BD-0AC4-CD23-49F4AB6A5A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" y="1588615"/>
            <a:ext cx="3411597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xit Emergency Green Sign Isolate On White Background,Vector ...">
            <a:extLst>
              <a:ext uri="{FF2B5EF4-FFF2-40B4-BE49-F238E27FC236}">
                <a16:creationId xmlns:a16="http://schemas.microsoft.com/office/drawing/2014/main" id="{28CBF8CE-2675-E297-B81F-6A74C2F21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927" y="1588615"/>
            <a:ext cx="3256438" cy="220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toilets sign">
            <a:extLst>
              <a:ext uri="{FF2B5EF4-FFF2-40B4-BE49-F238E27FC236}">
                <a16:creationId xmlns:a16="http://schemas.microsoft.com/office/drawing/2014/main" id="{BDF4618B-683C-C5CC-2AC5-60E8E8768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596" y="1588615"/>
            <a:ext cx="3581400" cy="236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035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773A5-9A22-4D11-A7A9-D957F7D8D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31DAD-C8E8-4BD6-BDCC-03AA92775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845734"/>
            <a:ext cx="10688955" cy="402336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GB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  <a:p>
            <a:pPr marL="457200" indent="-457200">
              <a:buFont typeface="+mj-lt"/>
              <a:buAutoNum type="arabicPeriod"/>
            </a:pPr>
            <a:r>
              <a:rPr lang="en-GB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H&amp;F Notices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OAT- Lynne Blake and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Divna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Aleksic</a:t>
            </a:r>
            <a:endParaRPr lang="en-GB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 McArthur- Whole School SEND- </a:t>
            </a:r>
            <a:r>
              <a:rPr lang="en-GB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Working with children with complex C&amp;I profiles, including autism.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 for 10 minutes</a:t>
            </a:r>
            <a:endParaRPr lang="en-GB" b="1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Emma Denholm and Dr Amal Hussein- Educational Psychologists-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Functioning </a:t>
            </a:r>
            <a:endParaRPr lang="en-GB" b="1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A.O.B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hammersmith and fulham logo">
            <a:extLst>
              <a:ext uri="{FF2B5EF4-FFF2-40B4-BE49-F238E27FC236}">
                <a16:creationId xmlns:a16="http://schemas.microsoft.com/office/drawing/2014/main" id="{583C4FB2-A5A6-4EE8-AD74-8EAAC7C49B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0" r="16464"/>
          <a:stretch/>
        </p:blipFill>
        <p:spPr bwMode="auto">
          <a:xfrm>
            <a:off x="9220200" y="0"/>
            <a:ext cx="28956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235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60D9B-5B07-8C72-5698-F27CE5CFF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GB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-15</a:t>
            </a:r>
            <a:r>
              <a:rPr lang="en-GB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March 2024 </a:t>
            </a:r>
            <a:r>
              <a:rPr lang="en-GB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Inspection of Local Authority Children’s Services (ILACS)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775B5-E38E-9825-B41C-31C813258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21959"/>
            <a:ext cx="10058400" cy="4023360"/>
          </a:xfrm>
        </p:spPr>
        <p:txBody>
          <a:bodyPr>
            <a:normAutofit fontScale="92500" lnSpcReduction="10000"/>
          </a:bodyPr>
          <a:lstStyle/>
          <a:p>
            <a:pPr algn="l">
              <a:spcAft>
                <a:spcPts val="1500"/>
              </a:spcAft>
            </a:pPr>
            <a:r>
              <a:rPr lang="en-GB" b="0" i="0" dirty="0">
                <a:solidFill>
                  <a:srgbClr val="0B0C0C"/>
                </a:solidFill>
                <a:effectLst/>
                <a:latin typeface="Arial" panose="020B0604020202020204" pitchFamily="34" charset="0"/>
              </a:rPr>
              <a:t>The inspection will focus on the effectiveness of local authority services and arrangements:</a:t>
            </a:r>
            <a:endParaRPr lang="en-GB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647700" indent="-228600" algn="l"/>
            <a:r>
              <a:rPr lang="en-GB" sz="1800" b="0" i="0" dirty="0">
                <a:solidFill>
                  <a:srgbClr val="0B0C0C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en-GB" sz="1800" b="0" i="0" dirty="0">
                <a:solidFill>
                  <a:srgbClr val="0B0C0C"/>
                </a:solidFill>
                <a:effectLst/>
                <a:latin typeface="Times New Roman" panose="02020603050405020304" pitchFamily="18" charset="0"/>
              </a:rPr>
              <a:t>        </a:t>
            </a:r>
            <a:r>
              <a:rPr lang="en-GB" b="0" i="0" dirty="0">
                <a:solidFill>
                  <a:srgbClr val="0B0C0C"/>
                </a:solidFill>
                <a:effectLst/>
                <a:latin typeface="Arial" panose="020B0604020202020204" pitchFamily="34" charset="0"/>
              </a:rPr>
              <a:t>to provide early help, children in need and child protection</a:t>
            </a:r>
            <a:endParaRPr lang="en-GB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647700" indent="-228600" algn="l"/>
            <a:r>
              <a:rPr lang="en-GB" sz="1800" b="0" i="0" dirty="0">
                <a:solidFill>
                  <a:srgbClr val="0B0C0C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en-GB" sz="1800" b="0" i="0" dirty="0">
                <a:solidFill>
                  <a:srgbClr val="0B0C0C"/>
                </a:solidFill>
                <a:effectLst/>
                <a:latin typeface="Times New Roman" panose="02020603050405020304" pitchFamily="18" charset="0"/>
              </a:rPr>
              <a:t>        </a:t>
            </a:r>
            <a:r>
              <a:rPr lang="en-GB" b="0" i="0" dirty="0">
                <a:solidFill>
                  <a:srgbClr val="0B0C0C"/>
                </a:solidFill>
                <a:effectLst/>
                <a:latin typeface="Arial" panose="020B0604020202020204" pitchFamily="34" charset="0"/>
              </a:rPr>
              <a:t>the experiences and progress of children in care wherever they live, including those children who return home</a:t>
            </a:r>
            <a:endParaRPr lang="en-GB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647700" indent="-228600" algn="l"/>
            <a:r>
              <a:rPr lang="en-GB" sz="1800" b="0" i="0" dirty="0">
                <a:solidFill>
                  <a:srgbClr val="0B0C0C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en-GB" sz="1800" b="0" i="0" dirty="0">
                <a:solidFill>
                  <a:srgbClr val="0B0C0C"/>
                </a:solidFill>
                <a:effectLst/>
                <a:latin typeface="Times New Roman" panose="02020603050405020304" pitchFamily="18" charset="0"/>
              </a:rPr>
              <a:t>        </a:t>
            </a:r>
            <a:r>
              <a:rPr lang="en-GB" b="0" i="0" dirty="0">
                <a:solidFill>
                  <a:srgbClr val="0B0C0C"/>
                </a:solidFill>
                <a:effectLst/>
                <a:latin typeface="Arial" panose="020B0604020202020204" pitchFamily="34" charset="0"/>
              </a:rPr>
              <a:t>the arrangements for permanence for children who are looked after, including adoption</a:t>
            </a:r>
            <a:endParaRPr lang="en-GB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647700" indent="-228600" algn="l"/>
            <a:r>
              <a:rPr lang="en-GB" sz="1800" b="0" i="0" dirty="0">
                <a:solidFill>
                  <a:srgbClr val="0B0C0C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en-GB" sz="1800" b="0" i="0" dirty="0">
                <a:solidFill>
                  <a:srgbClr val="0B0C0C"/>
                </a:solidFill>
                <a:effectLst/>
                <a:latin typeface="Times New Roman" panose="02020603050405020304" pitchFamily="18" charset="0"/>
              </a:rPr>
              <a:t>        </a:t>
            </a:r>
            <a:r>
              <a:rPr lang="en-GB" b="0" i="0" dirty="0">
                <a:solidFill>
                  <a:srgbClr val="0B0C0C"/>
                </a:solidFill>
                <a:effectLst/>
                <a:latin typeface="Arial" panose="020B0604020202020204" pitchFamily="34" charset="0"/>
              </a:rPr>
              <a:t>the experiences and progress of care leavers</a:t>
            </a:r>
            <a:endParaRPr lang="en-GB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647700" indent="-228600" algn="l"/>
            <a:r>
              <a:rPr lang="en-GB" sz="1800" b="0" i="0" dirty="0">
                <a:solidFill>
                  <a:srgbClr val="0B0C0C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en-GB" sz="1800" b="0" i="0" dirty="0">
                <a:solidFill>
                  <a:srgbClr val="0B0C0C"/>
                </a:solidFill>
                <a:effectLst/>
                <a:latin typeface="Times New Roman" panose="02020603050405020304" pitchFamily="18" charset="0"/>
              </a:rPr>
              <a:t>        </a:t>
            </a:r>
            <a:r>
              <a:rPr lang="en-GB" b="0" i="0" dirty="0">
                <a:solidFill>
                  <a:srgbClr val="0B0C0C"/>
                </a:solidFill>
                <a:effectLst/>
                <a:latin typeface="Arial" panose="020B0604020202020204" pitchFamily="34" charset="0"/>
              </a:rPr>
              <a:t>children missing education and electively home educated</a:t>
            </a:r>
            <a:endParaRPr lang="en-GB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647700" indent="-228600" algn="l"/>
            <a:r>
              <a:rPr lang="en-GB" sz="1800" b="0" i="0" dirty="0">
                <a:solidFill>
                  <a:srgbClr val="0B0C0C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en-GB" sz="1800" b="0" i="0" dirty="0">
                <a:solidFill>
                  <a:srgbClr val="0B0C0C"/>
                </a:solidFill>
                <a:effectLst/>
                <a:latin typeface="Times New Roman" panose="02020603050405020304" pitchFamily="18" charset="0"/>
              </a:rPr>
              <a:t>        </a:t>
            </a:r>
            <a:r>
              <a:rPr lang="en-GB" b="0" i="0" dirty="0">
                <a:solidFill>
                  <a:srgbClr val="0B0C0C"/>
                </a:solidFill>
                <a:effectLst/>
                <a:latin typeface="Arial" panose="020B0604020202020204" pitchFamily="34" charset="0"/>
              </a:rPr>
              <a:t>virtual school for cared for child</a:t>
            </a:r>
            <a:endParaRPr lang="en-GB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647700" indent="-228600" algn="l"/>
            <a:r>
              <a:rPr lang="en-GB" sz="1800" b="0" i="0" dirty="0">
                <a:solidFill>
                  <a:srgbClr val="0B0C0C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en-GB" sz="1800" b="0" i="0" dirty="0">
                <a:solidFill>
                  <a:srgbClr val="0B0C0C"/>
                </a:solidFill>
                <a:effectLst/>
                <a:latin typeface="Times New Roman" panose="02020603050405020304" pitchFamily="18" charset="0"/>
              </a:rPr>
              <a:t>        </a:t>
            </a:r>
            <a:r>
              <a:rPr lang="en-GB" b="0" i="0" dirty="0">
                <a:solidFill>
                  <a:srgbClr val="0B0C0C"/>
                </a:solidFill>
                <a:effectLst/>
                <a:latin typeface="Arial" panose="020B0604020202020204" pitchFamily="34" charset="0"/>
              </a:rPr>
              <a:t>fostering</a:t>
            </a:r>
            <a:endParaRPr lang="en-GB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4127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6CEDB-68D0-B541-5974-E57AF72DA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755" y="614858"/>
            <a:ext cx="10058400" cy="618272"/>
          </a:xfrm>
        </p:spPr>
        <p:txBody>
          <a:bodyPr>
            <a:normAutofit fontScale="90000"/>
          </a:bodyPr>
          <a:lstStyle/>
          <a:p>
            <a:r>
              <a:rPr lang="en-GB" dirty="0"/>
              <a:t>26</a:t>
            </a:r>
            <a:r>
              <a:rPr lang="en-GB" baseline="30000" dirty="0"/>
              <a:t>th</a:t>
            </a:r>
            <a:r>
              <a:rPr lang="en-GB" dirty="0"/>
              <a:t> March- ADHD Course and 1</a:t>
            </a:r>
            <a:r>
              <a:rPr lang="en-GB" baseline="30000" dirty="0"/>
              <a:t>st</a:t>
            </a:r>
            <a:r>
              <a:rPr lang="en-GB" dirty="0"/>
              <a:t> May Primary to Secondary School Transition event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6B88E8-63C7-CC8C-252A-AF8876669A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43" t="17638" r="37188" b="7223"/>
          <a:stretch/>
        </p:blipFill>
        <p:spPr>
          <a:xfrm>
            <a:off x="611505" y="1443568"/>
            <a:ext cx="2900388" cy="4023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0E5B2E-3200-84B9-7E94-A9D8408C28FC}"/>
              </a:ext>
            </a:extLst>
          </p:cNvPr>
          <p:cNvSpPr txBox="1"/>
          <p:nvPr/>
        </p:nvSpPr>
        <p:spPr>
          <a:xfrm>
            <a:off x="476250" y="5442163"/>
            <a:ext cx="4105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Understanding and Supporting ADHD in mainstream schools - Learning Partnership (lbhflearningpartnership.com)</a:t>
            </a:r>
            <a:endParaRPr lang="en-GB" dirty="0"/>
          </a:p>
        </p:txBody>
      </p:sp>
      <p:pic>
        <p:nvPicPr>
          <p:cNvPr id="7" name="Picture 6" descr="Sharing is Caring SVG Cut file by Creative Fabrica Crafts · Creative Fabrica">
            <a:extLst>
              <a:ext uri="{FF2B5EF4-FFF2-40B4-BE49-F238E27FC236}">
                <a16:creationId xmlns:a16="http://schemas.microsoft.com/office/drawing/2014/main" id="{8C0F5889-88F3-75B8-AB79-1399FA843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021" y="3842385"/>
            <a:ext cx="2619375" cy="195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primary to secondary school transition">
            <a:extLst>
              <a:ext uri="{FF2B5EF4-FFF2-40B4-BE49-F238E27FC236}">
                <a16:creationId xmlns:a16="http://schemas.microsoft.com/office/drawing/2014/main" id="{1A0709B3-3E0B-1AF7-F24F-E19AFE254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1443568"/>
            <a:ext cx="3810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412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3D9F4-CCBD-D164-A0B3-5370CC347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Neurodiversity Celebration Week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B4C01-2F52-9BDA-EC99-4DF0E143B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863" y="1750695"/>
            <a:ext cx="10058400" cy="4023360"/>
          </a:xfrm>
        </p:spPr>
        <p:txBody>
          <a:bodyPr/>
          <a:lstStyle/>
          <a:p>
            <a:endParaRPr lang="en-GB" dirty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>
              <a:hlinkClick r:id="rId2"/>
            </a:endParaRPr>
          </a:p>
          <a:p>
            <a:r>
              <a:rPr lang="en-GB" dirty="0">
                <a:hlinkClick r:id="rId2"/>
              </a:rPr>
              <a:t>NCW 2024 Events Schedule v1.0 (neurodiversityweek.com)</a:t>
            </a:r>
            <a:endParaRPr lang="en-GB" dirty="0"/>
          </a:p>
        </p:txBody>
      </p:sp>
      <p:pic>
        <p:nvPicPr>
          <p:cNvPr id="1026" name="Picture 2" descr="Image result for neurodiversity week 2024">
            <a:extLst>
              <a:ext uri="{FF2B5EF4-FFF2-40B4-BE49-F238E27FC236}">
                <a16:creationId xmlns:a16="http://schemas.microsoft.com/office/drawing/2014/main" id="{D195369E-76D0-2F07-26F1-7246351A6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2115714"/>
            <a:ext cx="6159801" cy="214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286DE8-76BA-5C2F-6F40-91941C969935}"/>
              </a:ext>
            </a:extLst>
          </p:cNvPr>
          <p:cNvSpPr txBox="1"/>
          <p:nvPr/>
        </p:nvSpPr>
        <p:spPr>
          <a:xfrm>
            <a:off x="7345664" y="3429000"/>
            <a:ext cx="3333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111111"/>
                </a:solidFill>
                <a:effectLst/>
                <a:latin typeface="-apple-system"/>
              </a:rPr>
              <a:t>Monday 18 March to Sunday 24 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198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480" y="1665832"/>
            <a:ext cx="11342174" cy="4601618"/>
          </a:xfrm>
          <a:ln w="28575">
            <a:solidFill>
              <a:srgbClr val="00B0F0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>
                <a:cs typeface="Calibri"/>
              </a:rPr>
              <a:t>Ormiston Primary Outreach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>
                <a:cs typeface="Calibri"/>
              </a:rPr>
              <a:t>Team </a:t>
            </a:r>
            <a:r>
              <a:rPr lang="en-US" sz="2000" i="1" dirty="0">
                <a:ea typeface="+mn-lt"/>
                <a:cs typeface="+mn-lt"/>
              </a:rPr>
              <a:t>offers support for schools in </a:t>
            </a:r>
            <a:r>
              <a:rPr lang="en-US" sz="2000" i="1" dirty="0" err="1">
                <a:ea typeface="+mn-lt"/>
                <a:cs typeface="+mn-lt"/>
              </a:rPr>
              <a:t>behaviour</a:t>
            </a:r>
            <a:r>
              <a:rPr lang="en-US" sz="2000" i="1" dirty="0">
                <a:ea typeface="+mn-lt"/>
                <a:cs typeface="+mn-lt"/>
              </a:rPr>
              <a:t> for learning and aspects of social, emotional and mental health.</a:t>
            </a:r>
            <a:endParaRPr lang="en-US" sz="2000" b="1" i="1" u="sng" dirty="0">
              <a:ea typeface="+mn-lt"/>
              <a:cs typeface="+mn-lt"/>
            </a:endParaRPr>
          </a:p>
          <a:p>
            <a:pPr algn="l"/>
            <a:endParaRPr lang="en-US" sz="800" dirty="0">
              <a:ea typeface="+mn-lt"/>
              <a:cs typeface="+mn-lt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00B0F0"/>
                </a:solidFill>
                <a:cs typeface="Calibri"/>
              </a:rPr>
              <a:t>Targeted support in mainstream schools, with specialist early interventions </a:t>
            </a:r>
            <a:endParaRPr lang="en-US" sz="1800" b="1" dirty="0">
              <a:solidFill>
                <a:srgbClr val="00B0F0"/>
              </a:solidFill>
              <a:ea typeface="+mn-lt"/>
              <a:cs typeface="+mn-lt"/>
            </a:endParaRP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1800" b="1" dirty="0">
                <a:cs typeface="Calibri"/>
              </a:rPr>
              <a:t>Consultations</a:t>
            </a:r>
            <a:r>
              <a:rPr lang="en-US" sz="1800" dirty="0">
                <a:cs typeface="Calibri"/>
              </a:rPr>
              <a:t>   - structured meetings for class teachers and/or SENDCos to clarify and </a:t>
            </a:r>
            <a:r>
              <a:rPr lang="en-US" sz="1800" dirty="0" err="1">
                <a:cs typeface="Calibri"/>
              </a:rPr>
              <a:t>prioritise</a:t>
            </a:r>
            <a:r>
              <a:rPr lang="en-US" sz="1800" dirty="0">
                <a:cs typeface="Calibri"/>
              </a:rPr>
              <a:t> concerns, identify further information to collect and discuss possible strategies with regards to individuals or whole classes. </a:t>
            </a:r>
            <a:endParaRPr lang="en-US" sz="1800" dirty="0">
              <a:ea typeface="+mn-lt"/>
              <a:cs typeface="+mn-lt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US" sz="1800" dirty="0">
              <a:ea typeface="+mn-lt"/>
              <a:cs typeface="+mn-lt"/>
            </a:endParaRP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n-US" sz="1800" b="1" dirty="0">
                <a:cs typeface="Calibri"/>
              </a:rPr>
              <a:t>Support for teaching assistants/LSAs/SENTAs -</a:t>
            </a:r>
            <a:r>
              <a:rPr lang="en-US" sz="1800" dirty="0">
                <a:cs typeface="Calibri"/>
              </a:rPr>
              <a:t> This may involve structured, time-limited support for TAs/LSAs new to role or SENTAs; setting up and running skills teaching groups; strategies to support crisis situations. </a:t>
            </a:r>
            <a:endParaRPr lang="en-US" sz="1800" dirty="0">
              <a:ea typeface="+mn-lt"/>
              <a:cs typeface="+mn-lt"/>
            </a:endParaRPr>
          </a:p>
          <a:p>
            <a:pPr algn="l"/>
            <a:endParaRPr lang="en-US" sz="1800" dirty="0">
              <a:cs typeface="Calibri"/>
            </a:endParaRPr>
          </a:p>
          <a:p>
            <a:pPr algn="l">
              <a:spcBef>
                <a:spcPts val="300"/>
              </a:spcBef>
            </a:pPr>
            <a:endParaRPr lang="en-US" sz="1800" dirty="0">
              <a:solidFill>
                <a:srgbClr val="000000"/>
              </a:solidFill>
              <a:cs typeface="Calibri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br>
              <a:rPr lang="en-US" sz="1100" dirty="0">
                <a:cs typeface="Calibri"/>
              </a:rPr>
            </a:br>
            <a:endParaRPr lang="en-US" sz="1100" dirty="0">
              <a:ea typeface="+mn-lt"/>
              <a:cs typeface="+mn-lt"/>
            </a:endParaRPr>
          </a:p>
          <a:p>
            <a:pPr marL="285750" indent="-285750" algn="l">
              <a:buFont typeface="Arial,Sans-Serif"/>
              <a:buChar char="•"/>
            </a:pPr>
            <a:endParaRPr lang="en-US" sz="1100" dirty="0">
              <a:ea typeface="+mn-lt"/>
              <a:cs typeface="+mn-lt"/>
            </a:endParaRPr>
          </a:p>
          <a:p>
            <a:pPr marL="285750" indent="-285750" algn="l">
              <a:buFont typeface="Arial,Sans-Serif"/>
              <a:buChar char="•"/>
            </a:pPr>
            <a:endParaRPr lang="en-US" sz="1100" dirty="0">
              <a:ea typeface="+mn-lt"/>
              <a:cs typeface="+mn-lt"/>
            </a:endParaRPr>
          </a:p>
          <a:p>
            <a:pPr marL="285750" indent="-285750" algn="l">
              <a:buFont typeface="Arial,Sans-Serif"/>
              <a:buChar char="•"/>
            </a:pPr>
            <a:endParaRPr lang="en-GB" sz="1100" dirty="0">
              <a:ea typeface="+mn-lt"/>
              <a:cs typeface="+mn-lt"/>
            </a:endParaRPr>
          </a:p>
          <a:p>
            <a:pPr algn="l"/>
            <a:endParaRPr lang="en-US" sz="1100" dirty="0">
              <a:cs typeface="Calibri"/>
            </a:endParaRPr>
          </a:p>
          <a:p>
            <a:pPr algn="l"/>
            <a:r>
              <a:rPr lang="en-US" sz="1100" dirty="0">
                <a:ea typeface="+mn-lt"/>
                <a:cs typeface="+mn-lt"/>
              </a:rPr>
              <a:t>   </a:t>
            </a:r>
            <a:endParaRPr lang="en-US" sz="1100" b="1" dirty="0">
              <a:cs typeface="Calibri"/>
            </a:endParaRPr>
          </a:p>
          <a:p>
            <a:pPr algn="l"/>
            <a:endParaRPr lang="en-US" sz="1100" dirty="0">
              <a:cs typeface="Calibri"/>
            </a:endParaRPr>
          </a:p>
          <a:p>
            <a:pPr algn="l"/>
            <a:endParaRPr lang="en-US" sz="1100" dirty="0">
              <a:cs typeface="Calibri"/>
            </a:endParaRPr>
          </a:p>
          <a:p>
            <a:pPr algn="l"/>
            <a:endParaRPr lang="en-US" sz="1100" dirty="0">
              <a:cs typeface="Calibri"/>
            </a:endParaRPr>
          </a:p>
          <a:p>
            <a:pPr algn="l"/>
            <a:endParaRPr lang="en-US" sz="1100" dirty="0">
              <a:ea typeface="+mn-lt"/>
              <a:cs typeface="+mn-lt"/>
            </a:endParaRPr>
          </a:p>
          <a:p>
            <a:pPr algn="l"/>
            <a:endParaRPr lang="en-US" sz="1100" b="1" dirty="0">
              <a:solidFill>
                <a:srgbClr val="000000"/>
              </a:solidFill>
              <a:ea typeface="+mn-lt"/>
              <a:cs typeface="+mn-lt"/>
            </a:endParaRPr>
          </a:p>
          <a:p>
            <a:pPr algn="l"/>
            <a:endParaRPr lang="en-US" sz="1100" b="1" dirty="0">
              <a:solidFill>
                <a:srgbClr val="0070C0"/>
              </a:solidFill>
              <a:ea typeface="+mn-lt"/>
              <a:cs typeface="+mn-lt"/>
            </a:endParaRPr>
          </a:p>
          <a:p>
            <a:pPr algn="l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767" y="892951"/>
            <a:ext cx="9565890" cy="8803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Lynne Blake 	Head of OAT London Outreach	 </a:t>
            </a:r>
            <a:r>
              <a:rPr lang="en-US" dirty="0">
                <a:solidFill>
                  <a:srgbClr val="0070C0"/>
                </a:solidFill>
                <a:hlinkClick r:id="rId2"/>
              </a:rPr>
              <a:t>lblake@olamail.co.uk</a:t>
            </a:r>
            <a:endParaRPr lang="en-GB" dirty="0">
              <a:solidFill>
                <a:srgbClr val="0070C0"/>
              </a:solidFill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r>
              <a:rPr lang="en-US" dirty="0">
                <a:cs typeface="Calibri"/>
              </a:rPr>
              <a:t>Divna Aleksic           Specialist teacher (</a:t>
            </a:r>
            <a:r>
              <a:rPr lang="en-US" dirty="0" err="1">
                <a:cs typeface="Calibri"/>
              </a:rPr>
              <a:t>Behaviour</a:t>
            </a:r>
            <a:r>
              <a:rPr lang="en-US" dirty="0">
                <a:cs typeface="Calibri"/>
              </a:rPr>
              <a:t> and SEMH)  </a:t>
            </a:r>
            <a:r>
              <a:rPr lang="en-US" u="sng" dirty="0">
                <a:solidFill>
                  <a:srgbClr val="0070C0"/>
                </a:solidFill>
                <a:cs typeface="Calibri"/>
              </a:rPr>
              <a:t>daleksic@olamail.co.uk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787600-2032-086B-FA65-7CE4E2C96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962" y="3286125"/>
            <a:ext cx="600075" cy="2857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E1CC8A-A44D-0DA8-6CE0-7BFA1336F7F1}"/>
              </a:ext>
            </a:extLst>
          </p:cNvPr>
          <p:cNvSpPr/>
          <p:nvPr/>
        </p:nvSpPr>
        <p:spPr>
          <a:xfrm>
            <a:off x="630767" y="174499"/>
            <a:ext cx="11023600" cy="584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Calibri"/>
            </a:endParaRPr>
          </a:p>
        </p:txBody>
      </p:sp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06BACCC5-D727-61EB-E621-53BF3975FE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3308" y="237469"/>
            <a:ext cx="1092200" cy="4582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DCB7D2-E180-D450-6FB9-C2355FE4BB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550" y="379085"/>
            <a:ext cx="600075" cy="29527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64F7E68-1E57-8FDA-7B18-788E1762ACC3}"/>
              </a:ext>
            </a:extLst>
          </p:cNvPr>
          <p:cNvSpPr>
            <a:spLocks noGrp="1"/>
          </p:cNvSpPr>
          <p:nvPr/>
        </p:nvSpPr>
        <p:spPr>
          <a:xfrm>
            <a:off x="3716499" y="302498"/>
            <a:ext cx="5322957" cy="410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 Light"/>
              </a:rPr>
              <a:t>ORMISTON  PRIMARY 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</a:rPr>
              <a:t>OUTREACH 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 Light"/>
              </a:rPr>
              <a:t>TEAM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5BA790-E53B-72E0-C689-7D9AE6D9C881}"/>
              </a:ext>
            </a:extLst>
          </p:cNvPr>
          <p:cNvSpPr/>
          <p:nvPr/>
        </p:nvSpPr>
        <p:spPr>
          <a:xfrm>
            <a:off x="0" y="0"/>
            <a:ext cx="191966" cy="6858000"/>
          </a:xfrm>
          <a:prstGeom prst="rect">
            <a:avLst/>
          </a:prstGeom>
          <a:solidFill>
            <a:srgbClr val="036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6AB6957-0988-1580-DDBD-FB0DBB3BE1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9068" y="6266774"/>
            <a:ext cx="1303200" cy="4430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17C3B95-65D4-F051-1089-86F70D987B57}"/>
              </a:ext>
            </a:extLst>
          </p:cNvPr>
          <p:cNvSpPr/>
          <p:nvPr/>
        </p:nvSpPr>
        <p:spPr>
          <a:xfrm>
            <a:off x="383932" y="1"/>
            <a:ext cx="191966" cy="6857999"/>
          </a:xfrm>
          <a:prstGeom prst="rect">
            <a:avLst/>
          </a:prstGeom>
          <a:solidFill>
            <a:srgbClr val="2A8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14A2E5-02E4-0EB1-8531-8A04DB73C3A8}"/>
              </a:ext>
            </a:extLst>
          </p:cNvPr>
          <p:cNvSpPr/>
          <p:nvPr/>
        </p:nvSpPr>
        <p:spPr>
          <a:xfrm>
            <a:off x="191966" y="2"/>
            <a:ext cx="191966" cy="6857998"/>
          </a:xfrm>
          <a:prstGeom prst="rect">
            <a:avLst/>
          </a:prstGeom>
          <a:solidFill>
            <a:srgbClr val="CC0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B2E258D5-67E4-5BB6-03B0-B567E496E5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864" y="6160996"/>
            <a:ext cx="709740" cy="548866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950C742-825B-76A0-7CA7-62E8E251F6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9679" y="6326023"/>
            <a:ext cx="1207583" cy="383839"/>
          </a:xfrm>
          <a:prstGeom prst="rect">
            <a:avLst/>
          </a:prstGeom>
        </p:spPr>
      </p:pic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317AF798-5E20-A3F2-24BB-75CBC3A9C4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429" y="6311714"/>
            <a:ext cx="834006" cy="44308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E11394E-32B0-74D2-AE48-99271862045F}"/>
              </a:ext>
            </a:extLst>
          </p:cNvPr>
          <p:cNvSpPr txBox="1">
            <a:spLocks/>
          </p:cNvSpPr>
          <p:nvPr/>
        </p:nvSpPr>
        <p:spPr>
          <a:xfrm>
            <a:off x="1951982" y="1526240"/>
            <a:ext cx="8288035" cy="10950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8E84868-1CF2-EB47-A03E-DD1237B024C7}"/>
              </a:ext>
            </a:extLst>
          </p:cNvPr>
          <p:cNvSpPr txBox="1">
            <a:spLocks/>
          </p:cNvSpPr>
          <p:nvPr/>
        </p:nvSpPr>
        <p:spPr>
          <a:xfrm>
            <a:off x="2678244" y="4314825"/>
            <a:ext cx="7163444" cy="1523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b="1" dirty="0">
                <a:solidFill>
                  <a:srgbClr val="50856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Matt McArthur</a:t>
            </a:r>
          </a:p>
          <a:p>
            <a:pPr algn="ctr"/>
            <a:r>
              <a:rPr lang="en-GB" sz="1800" b="1" dirty="0">
                <a:solidFill>
                  <a:srgbClr val="50856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Deputy Regional SEND Leader</a:t>
            </a:r>
          </a:p>
          <a:p>
            <a:pPr algn="ctr"/>
            <a:r>
              <a:rPr lang="en-GB" sz="1800" b="1" dirty="0">
                <a:solidFill>
                  <a:srgbClr val="50856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South Central England and North West London</a:t>
            </a:r>
          </a:p>
          <a:p>
            <a:pPr algn="ctr"/>
            <a:r>
              <a:rPr lang="en-GB" sz="1800" b="1" dirty="0">
                <a:solidFill>
                  <a:srgbClr val="50856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@</a:t>
            </a:r>
            <a:r>
              <a:rPr lang="en-GB" sz="1800" b="1" dirty="0" err="1">
                <a:solidFill>
                  <a:srgbClr val="50856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WSSscnwlon</a:t>
            </a:r>
            <a:endParaRPr lang="en-GB" sz="1800" b="1" dirty="0">
              <a:solidFill>
                <a:srgbClr val="50856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1A789E7-DE19-A178-BF39-8AB5CFF4B3E1}"/>
              </a:ext>
            </a:extLst>
          </p:cNvPr>
          <p:cNvSpPr txBox="1">
            <a:spLocks/>
          </p:cNvSpPr>
          <p:nvPr/>
        </p:nvSpPr>
        <p:spPr>
          <a:xfrm>
            <a:off x="1951981" y="148138"/>
            <a:ext cx="8288035" cy="10950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Hammersmith and Fulham</a:t>
            </a:r>
          </a:p>
          <a:p>
            <a:pPr algn="ctr"/>
            <a:r>
              <a:rPr lang="en-GB" sz="3500" dirty="0">
                <a:latin typeface="Calibri Light" panose="020F0302020204030204" pitchFamily="34" charset="0"/>
                <a:cs typeface="Calibri Light" panose="020F0302020204030204" pitchFamily="34" charset="0"/>
              </a:rPr>
              <a:t>SENDCo Network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7A815-FAED-3AD0-5138-7990D48D2D47}"/>
              </a:ext>
            </a:extLst>
          </p:cNvPr>
          <p:cNvSpPr txBox="1">
            <a:spLocks/>
          </p:cNvSpPr>
          <p:nvPr/>
        </p:nvSpPr>
        <p:spPr>
          <a:xfrm>
            <a:off x="2889776" y="2412734"/>
            <a:ext cx="6412443" cy="10950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Communication and Interaction Needs</a:t>
            </a:r>
            <a:endParaRPr lang="en-GB" sz="3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951747-AC9F-AE10-09FA-445545B34E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0927" y="1841501"/>
            <a:ext cx="2395201" cy="239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60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61149">
        <p159:morph option="byObject"/>
      </p:transition>
    </mc:Choice>
    <mc:Fallback xmlns="">
      <p:transition spd="slow" advTm="61149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3D187-0F50-D89A-12EF-B50D56D9A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880" y="928686"/>
            <a:ext cx="10058400" cy="1643825"/>
          </a:xfrm>
        </p:spPr>
        <p:txBody>
          <a:bodyPr/>
          <a:lstStyle/>
          <a:p>
            <a:pPr algn="ctr"/>
            <a:r>
              <a:rPr lang="en-GB" dirty="0"/>
              <a:t>Comfort Break</a:t>
            </a:r>
          </a:p>
        </p:txBody>
      </p:sp>
      <p:pic>
        <p:nvPicPr>
          <p:cNvPr id="2052" name="Picture 4" descr="Image result for comfort break">
            <a:extLst>
              <a:ext uri="{FF2B5EF4-FFF2-40B4-BE49-F238E27FC236}">
                <a16:creationId xmlns:a16="http://schemas.microsoft.com/office/drawing/2014/main" id="{80A95DB7-2D93-D991-485F-6FD884701C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96"/>
          <a:stretch/>
        </p:blipFill>
        <p:spPr bwMode="auto">
          <a:xfrm>
            <a:off x="376238" y="2781350"/>
            <a:ext cx="5424325" cy="300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10 minute timer">
            <a:extLst>
              <a:ext uri="{FF2B5EF4-FFF2-40B4-BE49-F238E27FC236}">
                <a16:creationId xmlns:a16="http://schemas.microsoft.com/office/drawing/2014/main" id="{6F13073A-50A8-C99C-F1F0-B85E186F6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3086100"/>
            <a:ext cx="295275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855129"/>
      </p:ext>
    </p:extLst>
  </p:cSld>
  <p:clrMapOvr>
    <a:masterClrMapping/>
  </p:clrMapOvr>
</p:sld>
</file>

<file path=ppt/theme/theme1.xml><?xml version="1.0" encoding="utf-8"?>
<a:theme xmlns:a="http://schemas.openxmlformats.org/drawingml/2006/main" name="New H&amp;F template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H&amp;F template" id="{A05F2AD2-1F6D-4B7C-B486-1C6D7EF86CBC}" vid="{BD6BCB0D-AF27-46C9-9007-1CCC921E1B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Slidemaster H&amp;F</Template>
  <TotalTime>253</TotalTime>
  <Words>471</Words>
  <Application>Microsoft Office PowerPoint</Application>
  <PresentationFormat>Widescreen</PresentationFormat>
  <Paragraphs>76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-apple-system</vt:lpstr>
      <vt:lpstr>Arial</vt:lpstr>
      <vt:lpstr>Arial,Sans-Serif</vt:lpstr>
      <vt:lpstr>Calibri</vt:lpstr>
      <vt:lpstr>Calibri Light</vt:lpstr>
      <vt:lpstr>Modern Love Caps</vt:lpstr>
      <vt:lpstr>Segoe UI</vt:lpstr>
      <vt:lpstr>Symbol</vt:lpstr>
      <vt:lpstr>Times New Roman</vt:lpstr>
      <vt:lpstr>New H&amp;F template</vt:lpstr>
      <vt:lpstr>Welcome to Network SENCo Forum Meeting</vt:lpstr>
      <vt:lpstr>Before we begin- Housekeeping</vt:lpstr>
      <vt:lpstr>Agenda</vt:lpstr>
      <vt:lpstr>11th-15th March 2024 Inspection of Local Authority Children’s Services (ILACS)</vt:lpstr>
      <vt:lpstr>26th March- ADHD Course and 1st May Primary to Secondary School Transition event</vt:lpstr>
      <vt:lpstr>Neurodiversity Celebration Week 2024</vt:lpstr>
      <vt:lpstr>PowerPoint Presentation</vt:lpstr>
      <vt:lpstr>PowerPoint Presentation</vt:lpstr>
      <vt:lpstr>Comfort Break</vt:lpstr>
      <vt:lpstr>PowerPoint Presentation</vt:lpstr>
      <vt:lpstr>Network SENCO Forum Meeting Dates 2023/2024- ALL Face to Face</vt:lpstr>
      <vt:lpstr>Thank you to Phoenix Academy for hosting. </vt:lpstr>
    </vt:vector>
  </TitlesOfParts>
  <Company>LBHF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Network SENCo Forum Meeting</dc:title>
  <dc:creator>Bateman James: H&amp;F</dc:creator>
  <cp:lastModifiedBy>Bateman James: H&amp;F</cp:lastModifiedBy>
  <cp:revision>1</cp:revision>
  <dcterms:created xsi:type="dcterms:W3CDTF">2024-03-08T08:31:55Z</dcterms:created>
  <dcterms:modified xsi:type="dcterms:W3CDTF">2024-03-11T10:52:00Z</dcterms:modified>
</cp:coreProperties>
</file>