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2" r:id="rId2"/>
    <p:sldId id="284" r:id="rId3"/>
    <p:sldId id="285" r:id="rId4"/>
    <p:sldId id="286" r:id="rId5"/>
    <p:sldId id="287" r:id="rId6"/>
    <p:sldId id="288" r:id="rId7"/>
    <p:sldId id="289" r:id="rId8"/>
    <p:sldId id="290" r:id="rId9"/>
    <p:sldId id="291" r:id="rId10"/>
    <p:sldId id="292" r:id="rId11"/>
    <p:sldId id="293" r:id="rId12"/>
    <p:sldId id="294" r:id="rId13"/>
    <p:sldId id="295" r:id="rId14"/>
    <p:sldId id="296" r:id="rId15"/>
    <p:sldId id="297" r:id="rId16"/>
    <p:sldId id="298" r:id="rId17"/>
    <p:sldId id="299" r:id="rId18"/>
    <p:sldId id="300" r:id="rId19"/>
    <p:sldId id="301" r:id="rId20"/>
    <p:sldId id="302" r:id="rId21"/>
    <p:sldId id="303" r:id="rId22"/>
    <p:sldId id="304" r:id="rId23"/>
    <p:sldId id="305" r:id="rId24"/>
    <p:sldId id="306" r:id="rId25"/>
    <p:sldId id="307" r:id="rId26"/>
    <p:sldId id="308" r:id="rId27"/>
    <p:sldId id="309" r:id="rId28"/>
    <p:sldId id="310" r:id="rId29"/>
    <p:sldId id="311" r:id="rId30"/>
    <p:sldId id="312" r:id="rId31"/>
    <p:sldId id="313" r:id="rId32"/>
    <p:sldId id="314" r:id="rId33"/>
    <p:sldId id="315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92F60-7778-9FA3-CD4C-311AEBAC52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0BBFBB7-F73C-7BBD-39FB-998DD894300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8E694E-7834-CF80-486A-AEAF9BA3DD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1BA63-05AE-4D41-B384-8E2CB0E6F4AA}" type="datetimeFigureOut">
              <a:rPr lang="en-GB" smtClean="0"/>
              <a:t>19/12/2023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FB4547-9B77-8707-D31E-4F03ACD21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9583D3-B173-F8D4-00C7-DEB8ADD352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10996-554D-4A61-B82D-2BB94449AE5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34007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F0FF46-6747-C879-09E5-1FF2238BCC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E9D10DE-6B1C-A65E-8421-62BEE99B34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C4B5B8-1459-3BD9-2B49-D17AD17768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1BA63-05AE-4D41-B384-8E2CB0E6F4AA}" type="datetimeFigureOut">
              <a:rPr lang="en-GB" smtClean="0"/>
              <a:t>19/12/2023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827876-73F4-BD1B-B343-87310C1323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ADF0D4-66E9-71BF-ED62-CAB6468839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10996-554D-4A61-B82D-2BB94449AE5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36766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9F440E1-E87E-14BB-EB39-2EBF9C23480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79ABA47-850F-D54A-9F05-E41DCC4783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83ABA3-3231-09C7-D8E3-F99F96B9EA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1BA63-05AE-4D41-B384-8E2CB0E6F4AA}" type="datetimeFigureOut">
              <a:rPr lang="en-GB" smtClean="0"/>
              <a:t>19/12/2023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B7AA2E-14E0-C3E4-5BA9-D04FECBCB4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F6BD6B-6B12-40AB-4DEA-7527BE6202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10996-554D-4A61-B82D-2BB94449AE5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0139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7CA59E-28A3-9013-A82F-A69EFA541E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0AD5E7-27F2-B57C-86C7-0E9FED7042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602F6F-093C-FC05-D2E5-55FF4376FC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1BA63-05AE-4D41-B384-8E2CB0E6F4AA}" type="datetimeFigureOut">
              <a:rPr lang="en-GB" smtClean="0"/>
              <a:t>19/12/2023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033CD8-9217-20AB-74AC-23BD88274F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28CA4A-B33D-CC3E-0BEA-2083286409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10996-554D-4A61-B82D-2BB94449AE5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64055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C0A5D2-94AA-9A95-83DE-FD223329BD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336F0C-AE00-D8D0-7EC7-DAED16F1DE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C83D1C-4ED7-26E5-F3E9-4F67E228B2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1BA63-05AE-4D41-B384-8E2CB0E6F4AA}" type="datetimeFigureOut">
              <a:rPr lang="en-GB" smtClean="0"/>
              <a:t>19/12/2023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C03A23-8E88-0854-AB2C-A3334BB17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68CACD-323B-3F30-851E-0698A361FF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10996-554D-4A61-B82D-2BB94449AE5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92359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98D694-714A-963F-FE8F-D307B26E5A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31C6F4-B3E0-BB31-4867-FAA42B6EA6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E498176-4965-A3A3-2C6F-A84F59D104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DC1094-DE3C-090F-ADD4-2ACF7DD675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1BA63-05AE-4D41-B384-8E2CB0E6F4AA}" type="datetimeFigureOut">
              <a:rPr lang="en-GB" smtClean="0"/>
              <a:t>19/12/2023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1105F3A-B55F-4143-B3CE-694FC15CAB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83A863-B1CA-E551-D159-56E0DD03B9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10996-554D-4A61-B82D-2BB94449AE5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47392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F4ABC8-D2D8-AEC6-DCCB-2A0CD4AB78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71E517-C260-2A23-CE7B-72C8B86681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0F66286-AE18-C170-D162-DBCD343C2B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2C74CB2-39AC-0699-E7C8-5741DC0ABD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69AA259-8D9C-6542-F8CC-2F75F0F4A09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A870ACB-0AFC-9CCC-A46D-6DA9FAE950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1BA63-05AE-4D41-B384-8E2CB0E6F4AA}" type="datetimeFigureOut">
              <a:rPr lang="en-GB" smtClean="0"/>
              <a:t>19/12/2023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3D00070-9BA5-C72A-C885-C1EF30EB83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520E0D1-7B6D-4653-D9D4-1C81BD841F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10996-554D-4A61-B82D-2BB94449AE5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77192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6B0DDD-7A18-005C-2D73-637DDF8D1F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A04F0AB-BA13-0291-E588-2310457240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1BA63-05AE-4D41-B384-8E2CB0E6F4AA}" type="datetimeFigureOut">
              <a:rPr lang="en-GB" smtClean="0"/>
              <a:t>19/12/2023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78AAB1C-8B68-7B47-3FB5-02B9BC021F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6EF329-5CAF-3B26-53E0-5D11BB1A4C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10996-554D-4A61-B82D-2BB94449AE5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1931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7F1B528-5549-C32B-3399-BCF490CA3C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1BA63-05AE-4D41-B384-8E2CB0E6F4AA}" type="datetimeFigureOut">
              <a:rPr lang="en-GB" smtClean="0"/>
              <a:t>19/12/2023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0B13CE8-89EC-EDBA-E747-7BFD74C5D4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259A50-C4B9-1AEE-7811-26C1F92C59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10996-554D-4A61-B82D-2BB94449AE5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9002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EAA8D5-4F9C-F823-F96E-B7485D9505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13F0CE-7563-F278-1418-9526576170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56A4617-DABE-1C36-632D-669B62F31C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A6B0C3-191F-7A5A-D43A-7CF6B5038E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1BA63-05AE-4D41-B384-8E2CB0E6F4AA}" type="datetimeFigureOut">
              <a:rPr lang="en-GB" smtClean="0"/>
              <a:t>19/12/2023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2CC483-942A-64E7-0341-F81B49C0A0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E7AE144-434A-FAC8-E965-8A9EA8D31D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10996-554D-4A61-B82D-2BB94449AE5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81796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E4FE11-C28E-0377-D764-42E688B137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BC51FA9-3029-4F6D-F438-7388A3C55B0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AD667C8-7C97-5858-1345-785F348209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FB1EC2-4648-F65A-61D5-0E3C32D4E8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1BA63-05AE-4D41-B384-8E2CB0E6F4AA}" type="datetimeFigureOut">
              <a:rPr lang="en-GB" smtClean="0"/>
              <a:t>19/12/2023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4E48D4-7CD1-FBA6-B9CE-F22346D5E9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867312-FF6B-4104-EB44-2BA61F0246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10996-554D-4A61-B82D-2BB94449AE5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23973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41DE79A-423E-021E-50D9-E434D84441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09C199-6299-F052-9516-B7928CA0C4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61E648-E469-D19B-A33B-8C8D40CD196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91BA63-05AE-4D41-B384-8E2CB0E6F4AA}" type="datetimeFigureOut">
              <a:rPr lang="en-GB" smtClean="0"/>
              <a:t>19/12/2023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ECA8E5-8B03-78B1-35CA-2F12F5C413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4680AD-A411-0156-9251-0A6B88AA71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210996-554D-4A61-B82D-2BB94449AE5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21240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2E4C5A7-0C69-C889-FF0C-58411862175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506" t="22666" r="5330" b="10788"/>
          <a:stretch/>
        </p:blipFill>
        <p:spPr>
          <a:xfrm>
            <a:off x="453736" y="595996"/>
            <a:ext cx="11284528" cy="4980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7770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A8671A-0E5D-F8D4-14E5-F15E5436E3F4}"/>
              </a:ext>
            </a:extLst>
          </p:cNvPr>
          <p:cNvSpPr txBox="1">
            <a:spLocks/>
          </p:cNvSpPr>
          <p:nvPr/>
        </p:nvSpPr>
        <p:spPr>
          <a:xfrm>
            <a:off x="519545" y="1046162"/>
            <a:ext cx="1128452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>
                <a:solidFill>
                  <a:srgbClr val="7030A0"/>
                </a:solidFill>
                <a:latin typeface="Modern Era"/>
              </a:rPr>
              <a:t>How inspectors will gather evidence</a:t>
            </a: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D95A38A-92E4-B08B-2AD6-8D625DD5E2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80" t="26181" r="42180" b="34584"/>
          <a:stretch/>
        </p:blipFill>
        <p:spPr>
          <a:xfrm>
            <a:off x="519545" y="2334318"/>
            <a:ext cx="4774877" cy="347752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2C8BEEB-BBF6-AD00-EB3A-83FD18FF768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92" t="23879" r="44482" b="26909"/>
          <a:stretch/>
        </p:blipFill>
        <p:spPr>
          <a:xfrm>
            <a:off x="5404488" y="2517677"/>
            <a:ext cx="6101542" cy="3374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9173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08C51EF-B761-9284-6070-5907A49072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111" t="21235" r="11072" b="15255"/>
          <a:stretch/>
        </p:blipFill>
        <p:spPr>
          <a:xfrm>
            <a:off x="578311" y="1433812"/>
            <a:ext cx="9245600" cy="4355572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717CB6CA-BED6-827F-2E90-0E5B13CBC8E4}"/>
              </a:ext>
            </a:extLst>
          </p:cNvPr>
          <p:cNvSpPr txBox="1">
            <a:spLocks/>
          </p:cNvSpPr>
          <p:nvPr/>
        </p:nvSpPr>
        <p:spPr>
          <a:xfrm>
            <a:off x="453736" y="405834"/>
            <a:ext cx="1128452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/>
              <a:t>What Ofsted might ask you as the SENCo?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038676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2F9EAB8-2C7E-3704-8EE9-3E3F2A1AC5F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592" t="21697" r="11731" b="6909"/>
          <a:stretch/>
        </p:blipFill>
        <p:spPr>
          <a:xfrm>
            <a:off x="166255" y="1413165"/>
            <a:ext cx="11637818" cy="4688378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C3DFB2A5-0FC3-3140-4A91-4980F2C76DB2}"/>
              </a:ext>
            </a:extLst>
          </p:cNvPr>
          <p:cNvSpPr txBox="1">
            <a:spLocks/>
          </p:cNvSpPr>
          <p:nvPr/>
        </p:nvSpPr>
        <p:spPr>
          <a:xfrm>
            <a:off x="342900" y="266684"/>
            <a:ext cx="1128452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/>
              <a:t>What Ofsted might ask you as the SENCo?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008836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E833CB-AD87-9BDA-8FA4-2852E01FDC86}"/>
              </a:ext>
            </a:extLst>
          </p:cNvPr>
          <p:cNvSpPr txBox="1">
            <a:spLocks/>
          </p:cNvSpPr>
          <p:nvPr/>
        </p:nvSpPr>
        <p:spPr>
          <a:xfrm>
            <a:off x="907472" y="99151"/>
            <a:ext cx="1128452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/>
              <a:t>What Ofsted might ask you as the SENCo?</a:t>
            </a: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6DB54DC-B5E6-5E54-F6DC-577999BF556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626" t="22825" r="12108" b="8642"/>
          <a:stretch/>
        </p:blipFill>
        <p:spPr>
          <a:xfrm>
            <a:off x="152399" y="902609"/>
            <a:ext cx="11421534" cy="4871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140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084C34-2A90-FEC7-167A-3B255C10886B}"/>
              </a:ext>
            </a:extLst>
          </p:cNvPr>
          <p:cNvSpPr txBox="1">
            <a:spLocks/>
          </p:cNvSpPr>
          <p:nvPr/>
        </p:nvSpPr>
        <p:spPr>
          <a:xfrm>
            <a:off x="907472" y="185454"/>
            <a:ext cx="1128452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What Ofsted might ask you as the SENCo?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BB933E1-09D3-7751-09B2-859AA2A7FE2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379" t="20864" r="11885" b="5555"/>
          <a:stretch/>
        </p:blipFill>
        <p:spPr>
          <a:xfrm>
            <a:off x="110122" y="963631"/>
            <a:ext cx="11805535" cy="5046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4039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C84A41-3433-8576-DD32-122B947D7E29}"/>
              </a:ext>
            </a:extLst>
          </p:cNvPr>
          <p:cNvSpPr txBox="1">
            <a:spLocks/>
          </p:cNvSpPr>
          <p:nvPr/>
        </p:nvSpPr>
        <p:spPr>
          <a:xfrm>
            <a:off x="712739" y="233361"/>
            <a:ext cx="1128452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What Ofsted might ask you as the SENCo?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74D9A2E-2448-5DF0-5E63-B6067AE1307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402" t="21358" r="15289" b="6666"/>
          <a:stretch/>
        </p:blipFill>
        <p:spPr>
          <a:xfrm>
            <a:off x="330199" y="896143"/>
            <a:ext cx="11667068" cy="5055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9996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62CCE7-F410-75E3-BF4D-1D74DCE2C7C0}"/>
              </a:ext>
            </a:extLst>
          </p:cNvPr>
          <p:cNvSpPr txBox="1">
            <a:spLocks/>
          </p:cNvSpPr>
          <p:nvPr/>
        </p:nvSpPr>
        <p:spPr>
          <a:xfrm>
            <a:off x="907472" y="226219"/>
            <a:ext cx="1128452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/>
              <a:t>What Ofsted might ask you as the SENCo?</a:t>
            </a: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E1B8C4F-7DE6-57F6-5A87-3F6FCAFFA89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401" t="22346" r="15585" b="5556"/>
          <a:stretch/>
        </p:blipFill>
        <p:spPr>
          <a:xfrm>
            <a:off x="262466" y="956732"/>
            <a:ext cx="11607801" cy="5012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7877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875424-12A6-0944-FA94-49E9B99C119B}"/>
              </a:ext>
            </a:extLst>
          </p:cNvPr>
          <p:cNvSpPr txBox="1">
            <a:spLocks/>
          </p:cNvSpPr>
          <p:nvPr/>
        </p:nvSpPr>
        <p:spPr>
          <a:xfrm>
            <a:off x="1073927" y="102339"/>
            <a:ext cx="1128452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What Ofsted might ask you as the SENCo?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4C7083F-0EFB-2C9B-93C8-1C9EE1B7D5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623" t="22840" r="15512" b="9013"/>
          <a:stretch/>
        </p:blipFill>
        <p:spPr>
          <a:xfrm>
            <a:off x="236759" y="1001067"/>
            <a:ext cx="11708630" cy="5091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1121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5800A1-0BA6-DA0F-5BE0-58313446AF32}"/>
              </a:ext>
            </a:extLst>
          </p:cNvPr>
          <p:cNvSpPr txBox="1">
            <a:spLocks/>
          </p:cNvSpPr>
          <p:nvPr/>
        </p:nvSpPr>
        <p:spPr>
          <a:xfrm>
            <a:off x="1855806" y="267274"/>
            <a:ext cx="1128452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rgbClr val="642E6B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GB"/>
              <a:t>What Ofsted might ask you as the SENCo?</a:t>
            </a: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C84F9CD-406D-0E34-63EF-5366DC320B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080" t="23879" r="15799" b="10545"/>
          <a:stretch/>
        </p:blipFill>
        <p:spPr>
          <a:xfrm>
            <a:off x="240827" y="930055"/>
            <a:ext cx="11754198" cy="5181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3344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A836B6-388E-0E0F-11A9-2E78CAB321DC}"/>
              </a:ext>
            </a:extLst>
          </p:cNvPr>
          <p:cNvSpPr txBox="1">
            <a:spLocks/>
          </p:cNvSpPr>
          <p:nvPr/>
        </p:nvSpPr>
        <p:spPr>
          <a:xfrm>
            <a:off x="1789545" y="240769"/>
            <a:ext cx="1128452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rgbClr val="642E6B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GB"/>
              <a:t>What Ofsted might ask you as the SENCo?</a:t>
            </a: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A7D8258-6F9C-4C01-B74B-7BF3BBFAF0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298" t="24606" r="15727" b="7879"/>
          <a:stretch/>
        </p:blipFill>
        <p:spPr>
          <a:xfrm>
            <a:off x="174567" y="989215"/>
            <a:ext cx="11770822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2425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6415AD0-F32B-5003-2C24-CECF337D003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162" t="26302" r="4539" b="4728"/>
          <a:stretch/>
        </p:blipFill>
        <p:spPr>
          <a:xfrm>
            <a:off x="218050" y="384981"/>
            <a:ext cx="11346872" cy="5105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4858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CA88C0-A20C-8A72-F3E0-5382C7E8122D}"/>
              </a:ext>
            </a:extLst>
          </p:cNvPr>
          <p:cNvSpPr txBox="1">
            <a:spLocks/>
          </p:cNvSpPr>
          <p:nvPr/>
        </p:nvSpPr>
        <p:spPr>
          <a:xfrm>
            <a:off x="1789545" y="240769"/>
            <a:ext cx="1128452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rgbClr val="642E6B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GB"/>
              <a:t>What Ofsted might ask you as the SENCo?</a:t>
            </a: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CED3A3F-3F4C-C316-3E9A-E0F0D58E2A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789" t="30060" r="15436" b="11152"/>
          <a:stretch/>
        </p:blipFill>
        <p:spPr>
          <a:xfrm>
            <a:off x="108064" y="903550"/>
            <a:ext cx="11779135" cy="5126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8573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2ABE2E-0397-49C9-387F-E83EF53B1A15}"/>
              </a:ext>
            </a:extLst>
          </p:cNvPr>
          <p:cNvSpPr txBox="1">
            <a:spLocks/>
          </p:cNvSpPr>
          <p:nvPr/>
        </p:nvSpPr>
        <p:spPr>
          <a:xfrm>
            <a:off x="1789545" y="240769"/>
            <a:ext cx="1128452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rgbClr val="642E6B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GB"/>
              <a:t>What Ofsted might ask you as the SENCo?</a:t>
            </a: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A75F57E-71BA-E18C-67BE-6BD0D661AF0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079" t="27031" r="14927" b="13454"/>
          <a:stretch/>
        </p:blipFill>
        <p:spPr>
          <a:xfrm>
            <a:off x="315883" y="980902"/>
            <a:ext cx="11596255" cy="5130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3530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6936C9-1C24-B951-7DCE-3101EF852860}"/>
              </a:ext>
            </a:extLst>
          </p:cNvPr>
          <p:cNvSpPr txBox="1">
            <a:spLocks/>
          </p:cNvSpPr>
          <p:nvPr/>
        </p:nvSpPr>
        <p:spPr>
          <a:xfrm>
            <a:off x="1789545" y="240769"/>
            <a:ext cx="1128452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rgbClr val="642E6B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GB" dirty="0"/>
              <a:t>What Ofsted might ask you as the SENCo?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4AAF981-75ED-6BCF-F4F9-18B1632B2D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370" t="26303" r="16308" b="12000"/>
          <a:stretch/>
        </p:blipFill>
        <p:spPr>
          <a:xfrm>
            <a:off x="199505" y="903550"/>
            <a:ext cx="11704319" cy="5246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6667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F0C9AE1-D984-9A22-287B-67280AFED40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789" t="22840" r="15871" b="6546"/>
          <a:stretch/>
        </p:blipFill>
        <p:spPr>
          <a:xfrm>
            <a:off x="393469" y="913131"/>
            <a:ext cx="11405061" cy="5031737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440A1027-E462-F2E5-20B9-AFFE2D744A73}"/>
              </a:ext>
            </a:extLst>
          </p:cNvPr>
          <p:cNvSpPr txBox="1">
            <a:spLocks/>
          </p:cNvSpPr>
          <p:nvPr/>
        </p:nvSpPr>
        <p:spPr>
          <a:xfrm>
            <a:off x="1789545" y="240769"/>
            <a:ext cx="1128452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rgbClr val="642E6B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GB" dirty="0"/>
              <a:t>What Ofsted might ask you as the SENCo?</a:t>
            </a:r>
          </a:p>
        </p:txBody>
      </p:sp>
    </p:spTree>
    <p:extLst>
      <p:ext uri="{BB962C8B-B14F-4D97-AF65-F5344CB8AC3E}">
        <p14:creationId xmlns:p14="http://schemas.microsoft.com/office/powerpoint/2010/main" val="20141855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DBDC7F-AEAA-C4C9-A5C4-FF8FB0A276CC}"/>
              </a:ext>
            </a:extLst>
          </p:cNvPr>
          <p:cNvSpPr txBox="1">
            <a:spLocks/>
          </p:cNvSpPr>
          <p:nvPr/>
        </p:nvSpPr>
        <p:spPr>
          <a:xfrm>
            <a:off x="1789545" y="240769"/>
            <a:ext cx="1128452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rgbClr val="642E6B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GB"/>
              <a:t>What Ofsted might ask you as the SENCo?</a:t>
            </a: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2E8B934-A21D-7AB6-39BD-0FC5381FEA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007" t="22840" r="15363" b="7636"/>
          <a:stretch/>
        </p:blipFill>
        <p:spPr>
          <a:xfrm>
            <a:off x="189807" y="984440"/>
            <a:ext cx="11812386" cy="5166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84098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57A57C-5E13-D75C-E30E-024919272873}"/>
              </a:ext>
            </a:extLst>
          </p:cNvPr>
          <p:cNvSpPr txBox="1">
            <a:spLocks/>
          </p:cNvSpPr>
          <p:nvPr/>
        </p:nvSpPr>
        <p:spPr>
          <a:xfrm>
            <a:off x="1789545" y="240769"/>
            <a:ext cx="1128452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rgbClr val="642E6B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GB"/>
              <a:t>What Ofsted might ask you as the SENCo?</a:t>
            </a: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F011DFD-4CFC-E286-CB37-4B2A5D158CF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516" t="24485" r="15945" b="5939"/>
          <a:stretch/>
        </p:blipFill>
        <p:spPr>
          <a:xfrm>
            <a:off x="415636" y="972588"/>
            <a:ext cx="11446626" cy="5062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45842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7D3D6A-E611-CE7D-9B4A-66575407139F}"/>
              </a:ext>
            </a:extLst>
          </p:cNvPr>
          <p:cNvSpPr txBox="1">
            <a:spLocks/>
          </p:cNvSpPr>
          <p:nvPr/>
        </p:nvSpPr>
        <p:spPr>
          <a:xfrm>
            <a:off x="1789545" y="240769"/>
            <a:ext cx="1128452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rgbClr val="642E6B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GB" dirty="0"/>
              <a:t>What Ofsted might ask you as the SENCo?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95A0313-88FB-6E15-17A8-0768E923F6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153" t="24364" r="16017" b="5818"/>
          <a:stretch/>
        </p:blipFill>
        <p:spPr>
          <a:xfrm>
            <a:off x="207818" y="1034934"/>
            <a:ext cx="11720946" cy="4991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18137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FE0C5B-6559-685D-B6E8-C5FC7E8583B5}"/>
              </a:ext>
            </a:extLst>
          </p:cNvPr>
          <p:cNvSpPr txBox="1">
            <a:spLocks/>
          </p:cNvSpPr>
          <p:nvPr/>
        </p:nvSpPr>
        <p:spPr>
          <a:xfrm>
            <a:off x="1789545" y="240769"/>
            <a:ext cx="1128452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rgbClr val="642E6B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GB"/>
              <a:t>What Ofsted might ask you as the SENCo?</a:t>
            </a: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4B51D7E-78F6-8964-4F67-159354C652E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298" t="22840" r="16017" b="8970"/>
          <a:stretch/>
        </p:blipFill>
        <p:spPr>
          <a:xfrm>
            <a:off x="224443" y="1090737"/>
            <a:ext cx="11687695" cy="4952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89313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99903E-4921-E61A-8330-1028FBC17F24}"/>
              </a:ext>
            </a:extLst>
          </p:cNvPr>
          <p:cNvSpPr txBox="1">
            <a:spLocks/>
          </p:cNvSpPr>
          <p:nvPr/>
        </p:nvSpPr>
        <p:spPr>
          <a:xfrm>
            <a:off x="1789545" y="240769"/>
            <a:ext cx="1128452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rgbClr val="642E6B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GB"/>
              <a:t>What Ofsted might ask you as the SENCo?</a:t>
            </a: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FD40ACD-262B-C2AF-D705-8065A557A5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934" t="24121" r="15945" b="6424"/>
          <a:stretch/>
        </p:blipFill>
        <p:spPr>
          <a:xfrm>
            <a:off x="182881" y="903550"/>
            <a:ext cx="11754196" cy="5098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38879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556AC5-1EAA-5A18-9F7F-3584407004B6}"/>
              </a:ext>
            </a:extLst>
          </p:cNvPr>
          <p:cNvSpPr txBox="1">
            <a:spLocks/>
          </p:cNvSpPr>
          <p:nvPr/>
        </p:nvSpPr>
        <p:spPr>
          <a:xfrm>
            <a:off x="1789545" y="240769"/>
            <a:ext cx="1128452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rgbClr val="642E6B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GB"/>
              <a:t>What Ofsted might ask you as the SENCo?</a:t>
            </a: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1DA8479-EE83-52A6-CAFA-3066F5EC63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152" t="23879" r="16090" b="9940"/>
          <a:stretch/>
        </p:blipFill>
        <p:spPr>
          <a:xfrm>
            <a:off x="232756" y="972588"/>
            <a:ext cx="11696007" cy="4929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24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EA644BA-6A03-7258-E16D-676594BA1F0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522" t="25454" r="5186" b="8363"/>
          <a:stretch/>
        </p:blipFill>
        <p:spPr>
          <a:xfrm>
            <a:off x="453736" y="754614"/>
            <a:ext cx="11284527" cy="5055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92924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C5766F-6913-2350-1EE2-CD4FFD53D0E9}"/>
              </a:ext>
            </a:extLst>
          </p:cNvPr>
          <p:cNvSpPr txBox="1">
            <a:spLocks/>
          </p:cNvSpPr>
          <p:nvPr/>
        </p:nvSpPr>
        <p:spPr>
          <a:xfrm>
            <a:off x="1789545" y="240769"/>
            <a:ext cx="1128452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rgbClr val="642E6B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GB"/>
              <a:t>What Ofsted might ask you as the SENCo?</a:t>
            </a: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11E04A5-8C23-20A3-DBB8-B4D017FFD5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298" t="24485" r="15073" b="8727"/>
          <a:stretch/>
        </p:blipFill>
        <p:spPr>
          <a:xfrm>
            <a:off x="266007" y="903549"/>
            <a:ext cx="11696008" cy="5164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77527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EDE189-89B1-0032-3117-701C78DD1E68}"/>
              </a:ext>
            </a:extLst>
          </p:cNvPr>
          <p:cNvSpPr txBox="1">
            <a:spLocks/>
          </p:cNvSpPr>
          <p:nvPr/>
        </p:nvSpPr>
        <p:spPr>
          <a:xfrm>
            <a:off x="1789545" y="240769"/>
            <a:ext cx="1128452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rgbClr val="642E6B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GB"/>
              <a:t>What Ofsted might ask you as the SENCo?</a:t>
            </a: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1645944-BB70-2AA1-3718-09AD3299205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298" t="21454" r="15509" b="12000"/>
          <a:stretch/>
        </p:blipFill>
        <p:spPr>
          <a:xfrm>
            <a:off x="307569" y="972590"/>
            <a:ext cx="11596256" cy="5087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89482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C25424-EF79-79F1-7290-F8E78C32CBA8}"/>
              </a:ext>
            </a:extLst>
          </p:cNvPr>
          <p:cNvSpPr txBox="1">
            <a:spLocks/>
          </p:cNvSpPr>
          <p:nvPr/>
        </p:nvSpPr>
        <p:spPr>
          <a:xfrm>
            <a:off x="1789545" y="240769"/>
            <a:ext cx="1128452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rgbClr val="642E6B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GB"/>
              <a:t>What Ofsted might ask you as the SENCo?</a:t>
            </a: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98E6D7D-06FA-EF54-C7D2-E2AF423C24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516" t="22840" r="15436" b="6667"/>
          <a:stretch/>
        </p:blipFill>
        <p:spPr>
          <a:xfrm>
            <a:off x="315882" y="1011765"/>
            <a:ext cx="11770823" cy="4990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47606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A29877D-772A-9F40-3F43-18B1258433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586" t="27879" r="4899" b="7394"/>
          <a:stretch/>
        </p:blipFill>
        <p:spPr>
          <a:xfrm>
            <a:off x="334015" y="529327"/>
            <a:ext cx="11284528" cy="5063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2283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D2A4B1B-F7FF-633F-1A15-698FAA367E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450" t="23636" r="5691" b="8000"/>
          <a:stretch/>
        </p:blipFill>
        <p:spPr>
          <a:xfrm>
            <a:off x="281006" y="892997"/>
            <a:ext cx="11284528" cy="5072005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5DACC3F6-D7C5-0A08-D37C-E8F34A056553}"/>
              </a:ext>
            </a:extLst>
          </p:cNvPr>
          <p:cNvSpPr txBox="1">
            <a:spLocks/>
          </p:cNvSpPr>
          <p:nvPr/>
        </p:nvSpPr>
        <p:spPr>
          <a:xfrm>
            <a:off x="1881447" y="383378"/>
            <a:ext cx="7150011" cy="48881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rgbClr val="642E6B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GB" dirty="0"/>
              <a:t>What to expect on an inspection</a:t>
            </a:r>
          </a:p>
        </p:txBody>
      </p:sp>
    </p:spTree>
    <p:extLst>
      <p:ext uri="{BB962C8B-B14F-4D97-AF65-F5344CB8AC3E}">
        <p14:creationId xmlns:p14="http://schemas.microsoft.com/office/powerpoint/2010/main" val="35692828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2EFABF6-295F-6F5A-7A46-D90C8D968D9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514" t="28969" r="5330" b="2181"/>
          <a:stretch/>
        </p:blipFill>
        <p:spPr>
          <a:xfrm>
            <a:off x="275501" y="872215"/>
            <a:ext cx="11284528" cy="5113569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9938FF62-EBB7-CB98-20C3-F5F464D13C98}"/>
              </a:ext>
            </a:extLst>
          </p:cNvPr>
          <p:cNvSpPr txBox="1">
            <a:spLocks/>
          </p:cNvSpPr>
          <p:nvPr/>
        </p:nvSpPr>
        <p:spPr>
          <a:xfrm>
            <a:off x="2715731" y="105084"/>
            <a:ext cx="1128452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rgbClr val="642E6B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GB" dirty="0"/>
              <a:t>What to expect on an inspection</a:t>
            </a:r>
          </a:p>
        </p:txBody>
      </p:sp>
    </p:spTree>
    <p:extLst>
      <p:ext uri="{BB962C8B-B14F-4D97-AF65-F5344CB8AC3E}">
        <p14:creationId xmlns:p14="http://schemas.microsoft.com/office/powerpoint/2010/main" val="29139258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56F102A-AAE5-2EC3-04D4-9E417CD6CF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161" t="29091" r="2301" b="4242"/>
          <a:stretch/>
        </p:blipFill>
        <p:spPr>
          <a:xfrm>
            <a:off x="387927" y="1046162"/>
            <a:ext cx="11416146" cy="5080318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F73E58F8-B856-05CA-F899-612951F6F2D9}"/>
              </a:ext>
            </a:extLst>
          </p:cNvPr>
          <p:cNvSpPr txBox="1">
            <a:spLocks/>
          </p:cNvSpPr>
          <p:nvPr/>
        </p:nvSpPr>
        <p:spPr>
          <a:xfrm>
            <a:off x="2715731" y="105084"/>
            <a:ext cx="1128452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rgbClr val="642E6B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GB" dirty="0"/>
              <a:t>What to expect on an inspection</a:t>
            </a:r>
          </a:p>
        </p:txBody>
      </p:sp>
    </p:spTree>
    <p:extLst>
      <p:ext uri="{BB962C8B-B14F-4D97-AF65-F5344CB8AC3E}">
        <p14:creationId xmlns:p14="http://schemas.microsoft.com/office/powerpoint/2010/main" val="20363352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58AAB8-5482-1EAF-BEBE-95F6B36FD386}"/>
              </a:ext>
            </a:extLst>
          </p:cNvPr>
          <p:cNvSpPr txBox="1">
            <a:spLocks/>
          </p:cNvSpPr>
          <p:nvPr/>
        </p:nvSpPr>
        <p:spPr>
          <a:xfrm>
            <a:off x="2715731" y="105084"/>
            <a:ext cx="1128452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rgbClr val="642E6B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GB" dirty="0"/>
              <a:t>What to expect on an inspection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869BDFD-8A7B-B02F-B054-E4FC07ACDE2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594" t="32364" r="4755" b="5454"/>
          <a:stretch/>
        </p:blipFill>
        <p:spPr>
          <a:xfrm>
            <a:off x="519545" y="1046162"/>
            <a:ext cx="11284528" cy="5088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0845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2CB045-1635-8659-BFF1-94F367252A73}"/>
              </a:ext>
            </a:extLst>
          </p:cNvPr>
          <p:cNvSpPr txBox="1">
            <a:spLocks/>
          </p:cNvSpPr>
          <p:nvPr/>
        </p:nvSpPr>
        <p:spPr>
          <a:xfrm>
            <a:off x="317422" y="88562"/>
            <a:ext cx="1128452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b="1">
                <a:solidFill>
                  <a:srgbClr val="7030A0"/>
                </a:solidFill>
                <a:latin typeface="Modern Era"/>
              </a:rPr>
              <a:t>What inspectors will look for</a:t>
            </a:r>
            <a:br>
              <a:rPr lang="en-GB" b="1">
                <a:solidFill>
                  <a:srgbClr val="242424"/>
                </a:solidFill>
                <a:latin typeface="Modern Era"/>
              </a:rPr>
            </a:br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DBE1B0A-307F-5FFD-9C45-7090F4FA3CB9}"/>
              </a:ext>
            </a:extLst>
          </p:cNvPr>
          <p:cNvSpPr txBox="1"/>
          <p:nvPr/>
        </p:nvSpPr>
        <p:spPr>
          <a:xfrm>
            <a:off x="252152" y="751344"/>
            <a:ext cx="11842865" cy="53553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b="0" i="0" dirty="0">
                <a:solidFill>
                  <a:srgbClr val="242424"/>
                </a:solidFill>
                <a:effectLst/>
                <a:latin typeface="Modern Era"/>
              </a:rPr>
              <a:t>Inspectors will gather and evaluate evidence about how you: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GB" b="0" i="0" dirty="0">
                <a:solidFill>
                  <a:srgbClr val="242424"/>
                </a:solidFill>
                <a:effectLst/>
                <a:latin typeface="Modern Era"/>
              </a:rPr>
              <a:t>Are ambitious for all pupils with SEND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GB" b="0" i="0" dirty="0">
                <a:solidFill>
                  <a:srgbClr val="242424"/>
                </a:solidFill>
                <a:effectLst/>
                <a:latin typeface="Modern Era"/>
              </a:rPr>
              <a:t>Identify, assess and meet the needs of pupils with SEND, including when they are self-isolating and/or receiving remote education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GB" b="0" i="0" dirty="0">
                <a:solidFill>
                  <a:srgbClr val="242424"/>
                </a:solidFill>
                <a:effectLst/>
                <a:latin typeface="Modern Era"/>
              </a:rPr>
              <a:t>Develop and adapt the curriculum so that it's coherently sequenced to all pupils' needs, starting points and aspirations for the future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GB" b="0" i="0" dirty="0">
                <a:solidFill>
                  <a:srgbClr val="242424"/>
                </a:solidFill>
                <a:effectLst/>
                <a:latin typeface="Modern Era"/>
              </a:rPr>
              <a:t>Involve parents, carers and other professionals/specialist services (as necessary) in deciding how best to support pupils with SEND, including agreeing the approach to remote education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GB" b="0" i="0" dirty="0">
                <a:solidFill>
                  <a:srgbClr val="242424"/>
                </a:solidFill>
                <a:effectLst/>
                <a:latin typeface="Modern Era"/>
              </a:rPr>
              <a:t>Include pupils with SEND in all aspects of school life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GB" b="0" i="0" dirty="0">
                <a:solidFill>
                  <a:srgbClr val="242424"/>
                </a:solidFill>
                <a:effectLst/>
                <a:latin typeface="Modern Era"/>
              </a:rPr>
              <a:t>Assess learning and development of pupils with SEND, and whether pupils' outcomes are improving as a result of the different or additional provision being made for them, including any reasonable adjustments in providing remote education. This covers outcomes in: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GB" b="0" i="0" dirty="0">
                <a:solidFill>
                  <a:srgbClr val="242424"/>
                </a:solidFill>
                <a:effectLst/>
                <a:latin typeface="Modern Era"/>
              </a:rPr>
              <a:t>Communication and interaction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GB" b="0" i="0" dirty="0">
                <a:solidFill>
                  <a:srgbClr val="242424"/>
                </a:solidFill>
                <a:effectLst/>
                <a:latin typeface="Modern Era"/>
              </a:rPr>
              <a:t>Cognition and learning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GB" b="0" i="0" dirty="0">
                <a:solidFill>
                  <a:srgbClr val="242424"/>
                </a:solidFill>
                <a:effectLst/>
                <a:latin typeface="Modern Era"/>
              </a:rPr>
              <a:t>Physical health and development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GB" b="0" i="0" dirty="0">
                <a:solidFill>
                  <a:srgbClr val="242424"/>
                </a:solidFill>
                <a:effectLst/>
                <a:latin typeface="Modern Era"/>
              </a:rPr>
              <a:t>Social, emotional and mental health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GB" b="0" i="0" dirty="0">
                <a:solidFill>
                  <a:srgbClr val="242424"/>
                </a:solidFill>
                <a:effectLst/>
                <a:latin typeface="Modern Era"/>
              </a:rPr>
              <a:t>Prepare pupils with SEND for: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GB" b="0" i="0" dirty="0">
                <a:solidFill>
                  <a:srgbClr val="242424"/>
                </a:solidFill>
                <a:effectLst/>
                <a:latin typeface="Modern Era"/>
              </a:rPr>
              <a:t>Their next steps in further or higher education, employment and training 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GB" b="0" i="0" dirty="0">
                <a:solidFill>
                  <a:srgbClr val="242424"/>
                </a:solidFill>
                <a:effectLst/>
                <a:latin typeface="Modern Era"/>
              </a:rPr>
              <a:t>Their adult lives (independent living, participating in society and being as healthy as possible in adult life) </a:t>
            </a:r>
          </a:p>
        </p:txBody>
      </p:sp>
    </p:spTree>
    <p:extLst>
      <p:ext uri="{BB962C8B-B14F-4D97-AF65-F5344CB8AC3E}">
        <p14:creationId xmlns:p14="http://schemas.microsoft.com/office/powerpoint/2010/main" val="13284981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8C0034-85F9-15D4-7FA2-49C942F0F832}"/>
              </a:ext>
            </a:extLst>
          </p:cNvPr>
          <p:cNvSpPr txBox="1">
            <a:spLocks/>
          </p:cNvSpPr>
          <p:nvPr/>
        </p:nvSpPr>
        <p:spPr>
          <a:xfrm>
            <a:off x="519545" y="1046162"/>
            <a:ext cx="1128452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>
                <a:solidFill>
                  <a:srgbClr val="7030A0"/>
                </a:solidFill>
                <a:latin typeface="Modern Era"/>
              </a:rPr>
              <a:t>How inspectors will gather evidence</a:t>
            </a: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3A1B00A-6F16-0672-8E10-A926A15E93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33" t="18765" r="37025" b="25803"/>
          <a:stretch/>
        </p:blipFill>
        <p:spPr>
          <a:xfrm>
            <a:off x="519545" y="2260598"/>
            <a:ext cx="6900333" cy="380153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F9AC619-59E4-7077-7655-FB9A74ED53B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432" t="26296" r="39518" b="35556"/>
          <a:stretch/>
        </p:blipFill>
        <p:spPr>
          <a:xfrm>
            <a:off x="7339596" y="2378604"/>
            <a:ext cx="4332859" cy="1782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85594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440</Words>
  <Application>Microsoft Office PowerPoint</Application>
  <PresentationFormat>Widescreen</PresentationFormat>
  <Paragraphs>43</Paragraphs>
  <Slides>33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8" baseType="lpstr">
      <vt:lpstr>Arial</vt:lpstr>
      <vt:lpstr>Calibri</vt:lpstr>
      <vt:lpstr>Calibri Light</vt:lpstr>
      <vt:lpstr>Modern Era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LBHF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Bateman James: H&amp;F</dc:creator>
  <cp:lastModifiedBy>Leao Alison: H&amp;F</cp:lastModifiedBy>
  <cp:revision>1</cp:revision>
  <dcterms:created xsi:type="dcterms:W3CDTF">2023-11-27T13:32:25Z</dcterms:created>
  <dcterms:modified xsi:type="dcterms:W3CDTF">2023-12-19T12:12:59Z</dcterms:modified>
</cp:coreProperties>
</file>